
<file path=[Content_Types].xml><?xml version="1.0" encoding="utf-8"?>
<Types xmlns="http://schemas.openxmlformats.org/package/2006/content-types">
  <Default Extension="jpg" ContentType="image/jpeg"/>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9529480" w14:textId="77777777" w:rsidR="00103EBA" w:rsidRDefault="00C82421">
      <w:pPr>
        <w:jc w:val="center"/>
        <w:rPr>
          <w:color w:val="2E74B5"/>
          <w:sz w:val="28"/>
          <w:szCs w:val="28"/>
        </w:rPr>
      </w:pPr>
      <w:bookmarkStart w:id="0" w:name="_heading=h.c333ziru8817" w:colFirst="0" w:colLast="0"/>
      <w:bookmarkEnd w:id="0"/>
      <w:r>
        <w:rPr>
          <w:color w:val="2E74B5"/>
          <w:sz w:val="28"/>
          <w:szCs w:val="28"/>
        </w:rPr>
        <w:t xml:space="preserve">Allegato A4 – Valutazione di conformità al principio DNSH </w:t>
      </w:r>
    </w:p>
    <w:p w14:paraId="09529481" w14:textId="77777777" w:rsidR="00103EBA" w:rsidRDefault="00C82421">
      <w:pPr>
        <w:spacing w:after="0"/>
        <w:jc w:val="center"/>
        <w:rPr>
          <w:color w:val="2F5496"/>
        </w:rPr>
      </w:pPr>
      <w:r>
        <w:rPr>
          <w:color w:val="2F5496"/>
        </w:rPr>
        <w:t>RIFERIMENTI NORMATIVI</w:t>
      </w:r>
    </w:p>
    <w:p w14:paraId="09529482" w14:textId="77777777" w:rsidR="00103EBA" w:rsidRDefault="00103EBA">
      <w:pPr>
        <w:spacing w:after="0"/>
        <w:jc w:val="center"/>
        <w:rPr>
          <w:color w:val="2F5496"/>
        </w:rPr>
      </w:pPr>
    </w:p>
    <w:p w14:paraId="09529483" w14:textId="77777777" w:rsidR="00103EBA" w:rsidRDefault="00C82421">
      <w:pPr>
        <w:spacing w:after="0" w:line="240" w:lineRule="auto"/>
        <w:jc w:val="both"/>
        <w:rPr>
          <w:color w:val="000000"/>
        </w:rPr>
      </w:pPr>
      <w:r>
        <w:rPr>
          <w:color w:val="000000"/>
        </w:rPr>
        <w:t>Il principio del DNSH (</w:t>
      </w:r>
      <w:r>
        <w:rPr>
          <w:i/>
          <w:color w:val="000000"/>
        </w:rPr>
        <w:t xml:space="preserve">do </w:t>
      </w:r>
      <w:proofErr w:type="spellStart"/>
      <w:r>
        <w:rPr>
          <w:i/>
          <w:color w:val="000000"/>
        </w:rPr>
        <w:t>not</w:t>
      </w:r>
      <w:proofErr w:type="spellEnd"/>
      <w:r>
        <w:rPr>
          <w:i/>
          <w:color w:val="000000"/>
        </w:rPr>
        <w:t xml:space="preserve"> </w:t>
      </w:r>
      <w:proofErr w:type="spellStart"/>
      <w:r>
        <w:rPr>
          <w:i/>
          <w:color w:val="000000"/>
        </w:rPr>
        <w:t>significant</w:t>
      </w:r>
      <w:proofErr w:type="spellEnd"/>
      <w:r>
        <w:rPr>
          <w:i/>
          <w:color w:val="000000"/>
        </w:rPr>
        <w:t xml:space="preserve"> </w:t>
      </w:r>
      <w:proofErr w:type="spellStart"/>
      <w:r>
        <w:rPr>
          <w:i/>
          <w:color w:val="000000"/>
        </w:rPr>
        <w:t>harm</w:t>
      </w:r>
      <w:proofErr w:type="spellEnd"/>
      <w:r>
        <w:rPr>
          <w:i/>
          <w:color w:val="000000"/>
        </w:rPr>
        <w:t xml:space="preserve"> – non arrecare danno significativo</w:t>
      </w:r>
      <w:r>
        <w:rPr>
          <w:color w:val="000000"/>
        </w:rPr>
        <w:t>) nell'ambito della politica di coesione è introdotto dal Regolamento (UE) 2021/1060 che sottolinea come, nel contesto della lotta ai cambiamenti climatici, i fondi debbano sostenere attività che rispettino gli standard e le priorità in materia di clima e ambiente dell'Unione e non debbano danneggiare in modo significativo gli obiettivi ambientali definiti all’art. 17 del Regolamento (UE) 2020/852.</w:t>
      </w:r>
    </w:p>
    <w:p w14:paraId="09529484" w14:textId="77777777" w:rsidR="00103EBA" w:rsidRDefault="00C82421">
      <w:pPr>
        <w:pBdr>
          <w:top w:val="nil"/>
          <w:left w:val="nil"/>
          <w:bottom w:val="nil"/>
          <w:right w:val="nil"/>
          <w:between w:val="nil"/>
        </w:pBdr>
        <w:shd w:val="clear" w:color="auto" w:fill="FFFFFF"/>
        <w:spacing w:after="0" w:line="240" w:lineRule="auto"/>
        <w:jc w:val="both"/>
        <w:rPr>
          <w:color w:val="000000"/>
        </w:rPr>
      </w:pPr>
      <w:r>
        <w:rPr>
          <w:color w:val="000000"/>
        </w:rPr>
        <w:t>Inoltre, ai sensi del punto 4) dell’art. 9 del medesimo Regolamento (UE) 2021/1060, si definisce che gli obiettivi dei Fondi siano perseguiti in linea con l'obiettivo di promuovere lo sviluppo sostenibile di cui all'art.11 del Trattato sul funzionamento dell’Unione europea (TFUE), tenendo conto degli obiettivi di sviluppo sostenibile delle Nazioni Unite, dell'Accordo di Parigi e il principio del “non arrecare danno significativo”.</w:t>
      </w:r>
    </w:p>
    <w:p w14:paraId="09529485" w14:textId="77777777" w:rsidR="00103EBA" w:rsidRDefault="00103EBA">
      <w:pPr>
        <w:pBdr>
          <w:top w:val="nil"/>
          <w:left w:val="nil"/>
          <w:bottom w:val="nil"/>
          <w:right w:val="nil"/>
          <w:between w:val="nil"/>
        </w:pBdr>
        <w:shd w:val="clear" w:color="auto" w:fill="FFFFFF"/>
        <w:spacing w:after="0" w:line="240" w:lineRule="auto"/>
        <w:jc w:val="both"/>
        <w:rPr>
          <w:color w:val="000000"/>
        </w:rPr>
      </w:pPr>
    </w:p>
    <w:p w14:paraId="09529486" w14:textId="77777777" w:rsidR="00103EBA" w:rsidRDefault="00C82421">
      <w:pPr>
        <w:pBdr>
          <w:top w:val="nil"/>
          <w:left w:val="nil"/>
          <w:bottom w:val="nil"/>
          <w:right w:val="nil"/>
          <w:between w:val="nil"/>
        </w:pBdr>
        <w:shd w:val="clear" w:color="auto" w:fill="FFFFFF"/>
        <w:spacing w:after="0" w:line="240" w:lineRule="auto"/>
        <w:jc w:val="both"/>
        <w:rPr>
          <w:color w:val="000000"/>
        </w:rPr>
      </w:pPr>
      <w:r>
        <w:rPr>
          <w:color w:val="000000"/>
        </w:rPr>
        <w:t>La finalità della “valutazione di conformità al principio DNSH” consiste nel dimostrare che il piano/programma, ovvero l’intervento, “non arreca danno significativo” (DNSH) ad alcuno degli Obiettivi Ambientali di cui all’art. 9 del Regolamento (UE) 2020/852 e che, ove ricorre, contribuisce in maniera sostanziale ad uno di essi.</w:t>
      </w:r>
    </w:p>
    <w:p w14:paraId="09529487" w14:textId="77777777" w:rsidR="00103EBA" w:rsidRDefault="00103EBA">
      <w:pPr>
        <w:pBdr>
          <w:top w:val="nil"/>
          <w:left w:val="nil"/>
          <w:bottom w:val="nil"/>
          <w:right w:val="nil"/>
          <w:between w:val="nil"/>
        </w:pBdr>
        <w:shd w:val="clear" w:color="auto" w:fill="FFFFFF"/>
        <w:spacing w:after="0" w:line="240" w:lineRule="auto"/>
        <w:jc w:val="both"/>
        <w:rPr>
          <w:color w:val="000000"/>
        </w:rPr>
      </w:pPr>
    </w:p>
    <w:p w14:paraId="09529488" w14:textId="77777777" w:rsidR="00103EBA" w:rsidRDefault="00C82421">
      <w:pPr>
        <w:pBdr>
          <w:top w:val="nil"/>
          <w:left w:val="nil"/>
          <w:bottom w:val="nil"/>
          <w:right w:val="nil"/>
          <w:between w:val="nil"/>
        </w:pBdr>
        <w:shd w:val="clear" w:color="auto" w:fill="FFFFFF"/>
        <w:spacing w:after="0" w:line="240" w:lineRule="auto"/>
        <w:jc w:val="both"/>
        <w:rPr>
          <w:color w:val="000000"/>
        </w:rPr>
      </w:pPr>
      <w:r>
        <w:rPr>
          <w:color w:val="000000"/>
        </w:rPr>
        <w:t>Nella Valutazione DNSH, in base alle indicazioni del par. 2.4 </w:t>
      </w:r>
      <w:r>
        <w:rPr>
          <w:i/>
          <w:color w:val="000000"/>
        </w:rPr>
        <w:t>“Principi guida per la valutazione DNSH”</w:t>
      </w:r>
      <w:r>
        <w:rPr>
          <w:color w:val="000000"/>
        </w:rPr>
        <w:t> della  </w:t>
      </w:r>
      <w:hyperlink r:id="rId11">
        <w:r>
          <w:rPr>
            <w:color w:val="0000FF"/>
            <w:u w:val="single"/>
          </w:rPr>
          <w:t>Comunicazione della Commissione UE C/2023/111 </w:t>
        </w:r>
      </w:hyperlink>
      <w:hyperlink r:id="rId12">
        <w:r>
          <w:rPr>
            <w:i/>
            <w:color w:val="0000FF"/>
          </w:rPr>
          <w:t>“Orientamenti tecnici sull'applicazione del principio di </w:t>
        </w:r>
      </w:hyperlink>
      <w:hyperlink r:id="rId13">
        <w:r>
          <w:rPr>
            <w:rFonts w:ascii="Cambria Math" w:eastAsia="Cambria Math" w:hAnsi="Cambria Math" w:cs="Cambria Math"/>
            <w:i/>
            <w:color w:val="0000FF"/>
          </w:rPr>
          <w:t>≪</w:t>
        </w:r>
      </w:hyperlink>
      <w:hyperlink r:id="rId14">
        <w:r>
          <w:rPr>
            <w:i/>
            <w:color w:val="0000FF"/>
          </w:rPr>
          <w:t>non arrecare un danno significativo</w:t>
        </w:r>
      </w:hyperlink>
      <w:hyperlink r:id="rId15">
        <w:r>
          <w:rPr>
            <w:rFonts w:ascii="Cambria Math" w:eastAsia="Cambria Math" w:hAnsi="Cambria Math" w:cs="Cambria Math"/>
            <w:i/>
            <w:color w:val="0000FF"/>
          </w:rPr>
          <w:t>≫</w:t>
        </w:r>
      </w:hyperlink>
      <w:hyperlink r:id="rId16">
        <w:r>
          <w:rPr>
            <w:i/>
            <w:color w:val="0000FF"/>
          </w:rPr>
          <w:t>, a norma del regolamento sul dispositivo per la ripresa e la resilienza”</w:t>
        </w:r>
      </w:hyperlink>
      <w:r>
        <w:rPr>
          <w:color w:val="000000"/>
        </w:rPr>
        <w:t>, occorre tener conto degli effetti diretti e gli effetti indiretti primari dell’intervento e dei prodotti e servizi da esso forniti, durante il loro intero </w:t>
      </w:r>
      <w:r>
        <w:rPr>
          <w:color w:val="000000"/>
          <w:u w:val="single"/>
        </w:rPr>
        <w:t>ciclo di vita</w:t>
      </w:r>
      <w:r>
        <w:rPr>
          <w:color w:val="000000"/>
        </w:rPr>
        <w:t>.</w:t>
      </w:r>
    </w:p>
    <w:p w14:paraId="09529489" w14:textId="77777777" w:rsidR="00103EBA" w:rsidRDefault="00103EBA">
      <w:pPr>
        <w:pBdr>
          <w:top w:val="nil"/>
          <w:left w:val="nil"/>
          <w:bottom w:val="nil"/>
          <w:right w:val="nil"/>
          <w:between w:val="nil"/>
        </w:pBdr>
        <w:shd w:val="clear" w:color="auto" w:fill="FFFFFF"/>
        <w:spacing w:after="0" w:line="240" w:lineRule="auto"/>
        <w:jc w:val="both"/>
        <w:rPr>
          <w:color w:val="000000"/>
        </w:rPr>
      </w:pPr>
    </w:p>
    <w:p w14:paraId="0952948A" w14:textId="77777777" w:rsidR="00103EBA" w:rsidRDefault="00C82421">
      <w:pPr>
        <w:pBdr>
          <w:top w:val="nil"/>
          <w:left w:val="nil"/>
          <w:bottom w:val="nil"/>
          <w:right w:val="nil"/>
          <w:between w:val="nil"/>
        </w:pBdr>
        <w:shd w:val="clear" w:color="auto" w:fill="FFFFFF"/>
        <w:spacing w:after="0" w:line="240" w:lineRule="auto"/>
        <w:jc w:val="both"/>
        <w:rPr>
          <w:color w:val="000000"/>
        </w:rPr>
      </w:pPr>
      <w:r>
        <w:rPr>
          <w:color w:val="000000"/>
        </w:rPr>
        <w:t>La Valutazione DNSH dovrà essere elaborata oltre che sulla base della  Comunicazione della Commissione UE (2021/C 58/01), anche  con riferimento ai  </w:t>
      </w:r>
      <w:r>
        <w:rPr>
          <w:color w:val="000000"/>
          <w:u w:val="single"/>
        </w:rPr>
        <w:t>Criteri di Vaglio Tecnico</w:t>
      </w:r>
      <w:r>
        <w:rPr>
          <w:color w:val="000000"/>
        </w:rPr>
        <w:t> di cui al </w:t>
      </w:r>
      <w:hyperlink r:id="rId17">
        <w:r>
          <w:rPr>
            <w:color w:val="0000FF"/>
            <w:u w:val="single"/>
          </w:rPr>
          <w:t>Regolamento Delegato UE 2021/2139 del 04/06/21</w:t>
        </w:r>
      </w:hyperlink>
      <w:r>
        <w:rPr>
          <w:color w:val="000000"/>
        </w:rPr>
        <w:t> e </w:t>
      </w:r>
      <w:hyperlink r:id="rId18">
        <w:r>
          <w:rPr>
            <w:color w:val="0000EE"/>
            <w:u w:val="single"/>
          </w:rPr>
          <w:t>Regolamento Delegato UE 2023/2486 del 21/11/2023</w:t>
        </w:r>
      </w:hyperlink>
      <w:r>
        <w:rPr>
          <w:color w:val="000000"/>
        </w:rPr>
        <w:t>.</w:t>
      </w:r>
    </w:p>
    <w:p w14:paraId="0952948B" w14:textId="77777777" w:rsidR="00103EBA" w:rsidRDefault="00103EBA">
      <w:pPr>
        <w:pBdr>
          <w:top w:val="nil"/>
          <w:left w:val="nil"/>
          <w:bottom w:val="nil"/>
          <w:right w:val="nil"/>
          <w:between w:val="nil"/>
        </w:pBdr>
        <w:shd w:val="clear" w:color="auto" w:fill="FFFFFF"/>
        <w:spacing w:after="0" w:line="240" w:lineRule="auto"/>
        <w:jc w:val="both"/>
        <w:rPr>
          <w:color w:val="000000"/>
        </w:rPr>
      </w:pPr>
    </w:p>
    <w:p w14:paraId="0952948C" w14:textId="77777777" w:rsidR="00103EBA" w:rsidRDefault="00C82421">
      <w:pPr>
        <w:pBdr>
          <w:top w:val="nil"/>
          <w:left w:val="nil"/>
          <w:bottom w:val="nil"/>
          <w:right w:val="nil"/>
          <w:between w:val="nil"/>
        </w:pBdr>
        <w:shd w:val="clear" w:color="auto" w:fill="FFFFFF"/>
        <w:spacing w:after="0" w:line="240" w:lineRule="auto"/>
        <w:jc w:val="both"/>
        <w:rPr>
          <w:color w:val="000000"/>
        </w:rPr>
      </w:pPr>
      <w:r>
        <w:rPr>
          <w:color w:val="000000"/>
        </w:rPr>
        <w:t>Per i Programmi cofinanziati dalla politica di coesione 2021-2027 (FESR) il proponente e/o l’Autorità procedente dovrà inoltre attenersi alla Nota del 7 dicembre 2021, del Dipartimento per le Politiche di coesione e del Ministero dell’Ambiente, </w:t>
      </w:r>
      <w:hyperlink r:id="rId19">
        <w:r>
          <w:rPr>
            <w:color w:val="0000FF"/>
            <w:u w:val="single"/>
          </w:rPr>
          <w:t xml:space="preserve">“Attuazione del Principio orizzontale DNSH (“Do no </w:t>
        </w:r>
        <w:proofErr w:type="spellStart"/>
        <w:r>
          <w:rPr>
            <w:color w:val="0000FF"/>
            <w:u w:val="single"/>
          </w:rPr>
          <w:t>significant</w:t>
        </w:r>
        <w:proofErr w:type="spellEnd"/>
        <w:r>
          <w:rPr>
            <w:color w:val="0000FF"/>
            <w:u w:val="single"/>
          </w:rPr>
          <w:t xml:space="preserve"> </w:t>
        </w:r>
        <w:proofErr w:type="spellStart"/>
        <w:r>
          <w:rPr>
            <w:color w:val="0000FF"/>
            <w:u w:val="single"/>
          </w:rPr>
          <w:t>harm</w:t>
        </w:r>
        <w:proofErr w:type="spellEnd"/>
        <w:r>
          <w:rPr>
            <w:color w:val="0000FF"/>
            <w:u w:val="single"/>
          </w:rPr>
          <w:t xml:space="preserve"> </w:t>
        </w:r>
        <w:proofErr w:type="spellStart"/>
        <w:r>
          <w:rPr>
            <w:color w:val="0000FF"/>
            <w:u w:val="single"/>
          </w:rPr>
          <w:t>principle</w:t>
        </w:r>
        <w:proofErr w:type="spellEnd"/>
        <w:r>
          <w:rPr>
            <w:color w:val="0000FF"/>
            <w:u w:val="single"/>
          </w:rPr>
          <w:t>”) nei programmi cofinanziati dalla politica di coesione 2021-2027”.</w:t>
        </w:r>
      </w:hyperlink>
    </w:p>
    <w:p w14:paraId="0952948D" w14:textId="77777777" w:rsidR="00103EBA" w:rsidRDefault="00103EBA">
      <w:pPr>
        <w:pBdr>
          <w:top w:val="nil"/>
          <w:left w:val="nil"/>
          <w:bottom w:val="nil"/>
          <w:right w:val="nil"/>
          <w:between w:val="nil"/>
        </w:pBdr>
        <w:shd w:val="clear" w:color="auto" w:fill="FFFFFF"/>
        <w:spacing w:after="0" w:line="240" w:lineRule="auto"/>
        <w:jc w:val="both"/>
        <w:rPr>
          <w:color w:val="000000"/>
        </w:rPr>
      </w:pPr>
    </w:p>
    <w:p w14:paraId="0952948E" w14:textId="77777777" w:rsidR="00103EBA" w:rsidRDefault="00C82421">
      <w:pPr>
        <w:spacing w:after="0"/>
        <w:jc w:val="both"/>
        <w:rPr>
          <w:color w:val="000000"/>
          <w:u w:val="single"/>
        </w:rPr>
      </w:pPr>
      <w:r>
        <w:rPr>
          <w:color w:val="000000"/>
          <w:u w:val="single"/>
        </w:rPr>
        <w:t>Nota metodologica</w:t>
      </w:r>
    </w:p>
    <w:p w14:paraId="0952948F" w14:textId="77777777" w:rsidR="00103EBA" w:rsidRDefault="00C82421">
      <w:pPr>
        <w:pBdr>
          <w:top w:val="nil"/>
          <w:left w:val="nil"/>
          <w:bottom w:val="nil"/>
          <w:right w:val="nil"/>
          <w:between w:val="nil"/>
        </w:pBdr>
        <w:shd w:val="clear" w:color="auto" w:fill="FFFFFF"/>
        <w:spacing w:after="0" w:line="240" w:lineRule="auto"/>
        <w:jc w:val="both"/>
        <w:rPr>
          <w:color w:val="000000"/>
        </w:rPr>
      </w:pPr>
      <w:r>
        <w:rPr>
          <w:color w:val="000000"/>
        </w:rPr>
        <w:t>Le azioni del Programma sono state sottoposte ad un primo screening di coerenza col principio DNSH nell’ambito del Rapporto Ambientale finalizzato alla Valutazione Ambientale Strategica. La valutazione condotta non ha individuato azioni che possano indurre un potenziale danno ambientale significativo secondo i target ambientali del Regolamento sulla tassonomia; le azioni esaminate sono state pertanto giudicate compatibili con il DNSH.</w:t>
      </w:r>
    </w:p>
    <w:p w14:paraId="09529490" w14:textId="77777777" w:rsidR="00103EBA" w:rsidRDefault="00C82421">
      <w:pPr>
        <w:spacing w:after="0"/>
        <w:jc w:val="both"/>
      </w:pPr>
      <w:r>
        <w:t>Al fine di garantire il rispetto del principio anche in fase di attuazione, la metodologia valutativa proposta per l’attuazione del Programma è coerente con quella utilizzata nel rapporto ambientale dello stesso.</w:t>
      </w:r>
    </w:p>
    <w:p w14:paraId="09529491" w14:textId="77777777" w:rsidR="00103EBA" w:rsidRDefault="00C82421">
      <w:pPr>
        <w:spacing w:after="0"/>
        <w:jc w:val="both"/>
      </w:pPr>
      <w:r>
        <w:t xml:space="preserve">L’istante dovrà compilare la seguente scheda inserendo le informazioni di dettaglio relativamente al programma di investimenti e/o al progetto proposto. </w:t>
      </w:r>
    </w:p>
    <w:p w14:paraId="09529492" w14:textId="77777777" w:rsidR="00103EBA" w:rsidRDefault="00C82421">
      <w:pPr>
        <w:spacing w:after="0"/>
        <w:jc w:val="both"/>
      </w:pPr>
      <w:r>
        <w:t xml:space="preserve">Per la compilazione degli obiettivi 1 e 2 l’istante potrà avvalersi, ove applicabile, degli esiti della relazione della </w:t>
      </w:r>
      <w:r>
        <w:rPr>
          <w:b/>
        </w:rPr>
        <w:t xml:space="preserve">verifica climatica </w:t>
      </w:r>
      <w:r>
        <w:t>di cui al relativo allegato.</w:t>
      </w:r>
    </w:p>
    <w:p w14:paraId="09529493" w14:textId="77777777" w:rsidR="00103EBA" w:rsidRDefault="00C82421">
      <w:pPr>
        <w:spacing w:before="240" w:after="0"/>
        <w:jc w:val="both"/>
      </w:pPr>
      <w:r>
        <w:t xml:space="preserve">La valutazione del DNSH dell’infrastruttura oggetto della proposta progettuale, che segue, deve essere effettuata da un </w:t>
      </w:r>
      <w:r>
        <w:rPr>
          <w:b/>
        </w:rPr>
        <w:t>tecnico con competenze in materia ambientale</w:t>
      </w:r>
      <w:r>
        <w:t xml:space="preserve">. </w:t>
      </w:r>
    </w:p>
    <w:p w14:paraId="09529494" w14:textId="77777777" w:rsidR="00103EBA" w:rsidRDefault="00103EBA">
      <w:pPr>
        <w:pBdr>
          <w:top w:val="nil"/>
          <w:left w:val="nil"/>
          <w:bottom w:val="nil"/>
          <w:right w:val="nil"/>
          <w:between w:val="nil"/>
        </w:pBdr>
        <w:shd w:val="clear" w:color="auto" w:fill="FFFFFF"/>
        <w:spacing w:after="0" w:line="240" w:lineRule="auto"/>
        <w:jc w:val="both"/>
        <w:rPr>
          <w:color w:val="000000"/>
          <w:sz w:val="18"/>
          <w:szCs w:val="18"/>
        </w:rPr>
      </w:pPr>
    </w:p>
    <w:p w14:paraId="09529497" w14:textId="77777777" w:rsidR="00103EBA" w:rsidRPr="00C56C2D" w:rsidRDefault="00C82421">
      <w:pPr>
        <w:spacing w:before="240"/>
        <w:jc w:val="center"/>
        <w:rPr>
          <w:color w:val="2F5496"/>
        </w:rPr>
      </w:pPr>
      <w:r w:rsidRPr="00C56C2D">
        <w:rPr>
          <w:color w:val="2F5496"/>
        </w:rPr>
        <w:lastRenderedPageBreak/>
        <w:t>PROCEDURA OPERATIVA</w:t>
      </w:r>
    </w:p>
    <w:tbl>
      <w:tblPr>
        <w:tblStyle w:val="a"/>
        <w:tblW w:w="9606" w:type="dxa"/>
        <w:tblInd w:w="-11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2405"/>
        <w:gridCol w:w="7201"/>
      </w:tblGrid>
      <w:tr w:rsidR="00C56C2D" w14:paraId="0952949A" w14:textId="77777777">
        <w:trPr>
          <w:trHeight w:val="680"/>
        </w:trPr>
        <w:tc>
          <w:tcPr>
            <w:tcW w:w="2405" w:type="dxa"/>
            <w:vAlign w:val="center"/>
          </w:tcPr>
          <w:p w14:paraId="09529498" w14:textId="77777777" w:rsidR="00C56C2D" w:rsidRDefault="00C56C2D" w:rsidP="00C56C2D">
            <w:pPr>
              <w:spacing w:after="0" w:line="240" w:lineRule="auto"/>
              <w:rPr>
                <w:sz w:val="18"/>
                <w:szCs w:val="18"/>
              </w:rPr>
            </w:pPr>
            <w:r>
              <w:rPr>
                <w:sz w:val="18"/>
                <w:szCs w:val="18"/>
              </w:rPr>
              <w:t>Procedura di selezione</w:t>
            </w:r>
          </w:p>
        </w:tc>
        <w:tc>
          <w:tcPr>
            <w:tcW w:w="7201" w:type="dxa"/>
            <w:vAlign w:val="center"/>
          </w:tcPr>
          <w:p w14:paraId="79F040C2" w14:textId="77777777" w:rsidR="00C56C2D" w:rsidRDefault="00C56C2D" w:rsidP="00C56C2D">
            <w:pPr>
              <w:rPr>
                <w:b/>
                <w:bCs/>
              </w:rPr>
            </w:pPr>
            <w:bookmarkStart w:id="1" w:name="_heading=h.z06xu4b50jpq" w:colFirst="0" w:colLast="0"/>
            <w:bookmarkEnd w:id="1"/>
            <w:r w:rsidRPr="003C37C2">
              <w:rPr>
                <w:b/>
                <w:bCs/>
              </w:rPr>
              <w:t xml:space="preserve">PR PUGLIA 2021 – 2027 | </w:t>
            </w:r>
            <w:r>
              <w:rPr>
                <w:b/>
                <w:bCs/>
              </w:rPr>
              <w:t>Priorità 2</w:t>
            </w:r>
            <w:r w:rsidRPr="003C37C2">
              <w:rPr>
                <w:b/>
                <w:bCs/>
              </w:rPr>
              <w:t xml:space="preserve"> “</w:t>
            </w:r>
            <w:r w:rsidRPr="003C37C2">
              <w:rPr>
                <w:b/>
                <w:bCs/>
                <w:iCs/>
              </w:rPr>
              <w:t>Economia verde</w:t>
            </w:r>
            <w:r w:rsidRPr="003C37C2">
              <w:rPr>
                <w:b/>
                <w:bCs/>
                <w:i/>
                <w:iCs/>
              </w:rPr>
              <w:t>”</w:t>
            </w:r>
            <w:r w:rsidRPr="003C37C2">
              <w:rPr>
                <w:b/>
                <w:bCs/>
              </w:rPr>
              <w:t xml:space="preserve">, </w:t>
            </w:r>
            <w:bookmarkStart w:id="2" w:name="_Hlk150779035"/>
            <w:r w:rsidRPr="003C37C2">
              <w:rPr>
                <w:b/>
                <w:bCs/>
              </w:rPr>
              <w:t xml:space="preserve">Azione 2.1 “Efficientamento energetico di edifici pubblici – Sub azione 2.1.2 “Interventi per l'efficientamento energetico degli istituti e luoghi della cultura non statali” </w:t>
            </w:r>
            <w:bookmarkEnd w:id="2"/>
          </w:p>
          <w:p w14:paraId="09529499" w14:textId="10F1524F" w:rsidR="00C56C2D" w:rsidRDefault="00C56C2D" w:rsidP="00C56C2D">
            <w:pPr>
              <w:spacing w:after="0" w:line="240" w:lineRule="auto"/>
              <w:jc w:val="both"/>
              <w:rPr>
                <w:b/>
                <w:highlight w:val="white"/>
              </w:rPr>
            </w:pPr>
            <w:r w:rsidRPr="003C37C2">
              <w:rPr>
                <w:b/>
                <w:bCs/>
              </w:rPr>
              <w:t xml:space="preserve">Avviso per la selezione di proposte progettuali </w:t>
            </w:r>
            <w:r>
              <w:rPr>
                <w:b/>
                <w:bCs/>
              </w:rPr>
              <w:t xml:space="preserve">finalizzati all’efficientamento </w:t>
            </w:r>
            <w:r w:rsidRPr="003C37C2">
              <w:rPr>
                <w:b/>
                <w:bCs/>
              </w:rPr>
              <w:t>energetico dei luoghi della cultura pubblici non statali</w:t>
            </w:r>
          </w:p>
        </w:tc>
      </w:tr>
      <w:tr w:rsidR="00C56C2D" w14:paraId="0952949D" w14:textId="77777777">
        <w:trPr>
          <w:trHeight w:val="680"/>
        </w:trPr>
        <w:tc>
          <w:tcPr>
            <w:tcW w:w="2405" w:type="dxa"/>
            <w:vAlign w:val="center"/>
          </w:tcPr>
          <w:p w14:paraId="0952949B" w14:textId="77777777" w:rsidR="00C56C2D" w:rsidRDefault="00C56C2D" w:rsidP="00C56C2D">
            <w:pPr>
              <w:spacing w:after="0" w:line="240" w:lineRule="auto"/>
              <w:rPr>
                <w:sz w:val="18"/>
                <w:szCs w:val="18"/>
              </w:rPr>
            </w:pPr>
            <w:r>
              <w:rPr>
                <w:sz w:val="18"/>
                <w:szCs w:val="18"/>
              </w:rPr>
              <w:t>Titolo dell’intervento</w:t>
            </w:r>
          </w:p>
        </w:tc>
        <w:tc>
          <w:tcPr>
            <w:tcW w:w="7201" w:type="dxa"/>
            <w:vAlign w:val="center"/>
          </w:tcPr>
          <w:p w14:paraId="0952949C" w14:textId="77777777" w:rsidR="00C56C2D" w:rsidRDefault="00C56C2D" w:rsidP="00C56C2D">
            <w:pPr>
              <w:spacing w:after="0" w:line="240" w:lineRule="auto"/>
              <w:jc w:val="both"/>
              <w:rPr>
                <w:b/>
                <w:sz w:val="18"/>
                <w:szCs w:val="18"/>
              </w:rPr>
            </w:pPr>
          </w:p>
        </w:tc>
      </w:tr>
    </w:tbl>
    <w:p w14:paraId="0952949E" w14:textId="77777777" w:rsidR="00103EBA" w:rsidRDefault="00103EBA">
      <w:pPr>
        <w:spacing w:before="240" w:after="0"/>
        <w:rPr>
          <w:sz w:val="18"/>
          <w:szCs w:val="18"/>
        </w:rPr>
      </w:pPr>
    </w:p>
    <w:tbl>
      <w:tblPr>
        <w:tblStyle w:val="a0"/>
        <w:tblW w:w="9629"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34"/>
        <w:gridCol w:w="562"/>
        <w:gridCol w:w="7933"/>
      </w:tblGrid>
      <w:tr w:rsidR="00103EBA" w14:paraId="095294A1" w14:textId="77777777">
        <w:tc>
          <w:tcPr>
            <w:tcW w:w="1696" w:type="dxa"/>
            <w:gridSpan w:val="2"/>
            <w:vAlign w:val="center"/>
          </w:tcPr>
          <w:p w14:paraId="0952949F" w14:textId="77777777" w:rsidR="00103EBA" w:rsidRDefault="00C82421">
            <w:pPr>
              <w:spacing w:after="0"/>
              <w:jc w:val="center"/>
              <w:rPr>
                <w:sz w:val="18"/>
                <w:szCs w:val="18"/>
                <w:u w:val="single"/>
              </w:rPr>
            </w:pPr>
            <w:r>
              <w:rPr>
                <w:sz w:val="18"/>
                <w:szCs w:val="18"/>
                <w:u w:val="single"/>
              </w:rPr>
              <w:t>OBIETTIVO DNSH</w:t>
            </w:r>
          </w:p>
        </w:tc>
        <w:tc>
          <w:tcPr>
            <w:tcW w:w="7933" w:type="dxa"/>
            <w:shd w:val="clear" w:color="auto" w:fill="BFBFBF"/>
            <w:vAlign w:val="center"/>
          </w:tcPr>
          <w:p w14:paraId="095294A0" w14:textId="77777777" w:rsidR="00103EBA" w:rsidRDefault="00C82421">
            <w:pPr>
              <w:spacing w:after="0"/>
              <w:rPr>
                <w:sz w:val="18"/>
                <w:szCs w:val="18"/>
                <w:u w:val="single"/>
              </w:rPr>
            </w:pPr>
            <w:r>
              <w:rPr>
                <w:sz w:val="18"/>
                <w:szCs w:val="18"/>
              </w:rPr>
              <w:t xml:space="preserve">1) </w:t>
            </w:r>
            <w:r>
              <w:rPr>
                <w:b/>
                <w:sz w:val="18"/>
                <w:szCs w:val="18"/>
              </w:rPr>
              <w:t>Mitigazione dei cambiamenti climatici</w:t>
            </w:r>
          </w:p>
        </w:tc>
      </w:tr>
      <w:tr w:rsidR="00103EBA" w14:paraId="095294A3" w14:textId="77777777">
        <w:trPr>
          <w:trHeight w:val="344"/>
        </w:trPr>
        <w:tc>
          <w:tcPr>
            <w:tcW w:w="9629" w:type="dxa"/>
            <w:gridSpan w:val="3"/>
            <w:vAlign w:val="center"/>
          </w:tcPr>
          <w:p w14:paraId="095294A2" w14:textId="77777777" w:rsidR="00103EBA" w:rsidRDefault="00C82421">
            <w:pPr>
              <w:spacing w:after="0"/>
              <w:rPr>
                <w:sz w:val="18"/>
                <w:szCs w:val="18"/>
              </w:rPr>
            </w:pPr>
            <w:r>
              <w:rPr>
                <w:sz w:val="18"/>
                <w:szCs w:val="18"/>
              </w:rPr>
              <w:t xml:space="preserve">Matrice ambientale di riferimento: </w:t>
            </w:r>
            <w:r>
              <w:rPr>
                <w:b/>
                <w:sz w:val="18"/>
                <w:szCs w:val="18"/>
              </w:rPr>
              <w:t>aria/clima</w:t>
            </w:r>
          </w:p>
        </w:tc>
      </w:tr>
      <w:tr w:rsidR="00103EBA" w14:paraId="095294A5" w14:textId="77777777">
        <w:trPr>
          <w:trHeight w:val="376"/>
        </w:trPr>
        <w:tc>
          <w:tcPr>
            <w:tcW w:w="9629" w:type="dxa"/>
            <w:gridSpan w:val="3"/>
            <w:vAlign w:val="center"/>
          </w:tcPr>
          <w:p w14:paraId="095294A4" w14:textId="77777777" w:rsidR="00103EBA" w:rsidRDefault="00C82421">
            <w:pPr>
              <w:spacing w:after="0"/>
              <w:rPr>
                <w:sz w:val="18"/>
                <w:szCs w:val="18"/>
              </w:rPr>
            </w:pPr>
            <w:r>
              <w:rPr>
                <w:b/>
                <w:sz w:val="18"/>
                <w:szCs w:val="18"/>
              </w:rPr>
              <w:t>Ci si attende che la tipologia di intervento comporti significative emissioni di gas a effetto serra?</w:t>
            </w:r>
          </w:p>
        </w:tc>
      </w:tr>
      <w:tr w:rsidR="00103EBA" w14:paraId="095294A8" w14:textId="77777777">
        <w:trPr>
          <w:trHeight w:val="454"/>
        </w:trPr>
        <w:tc>
          <w:tcPr>
            <w:tcW w:w="1134" w:type="dxa"/>
            <w:vAlign w:val="center"/>
          </w:tcPr>
          <w:p w14:paraId="095294A6" w14:textId="77777777" w:rsidR="00103EBA" w:rsidRDefault="00C82421">
            <w:pPr>
              <w:numPr>
                <w:ilvl w:val="0"/>
                <w:numId w:val="1"/>
              </w:numPr>
              <w:pBdr>
                <w:top w:val="nil"/>
                <w:left w:val="nil"/>
                <w:bottom w:val="nil"/>
                <w:right w:val="nil"/>
                <w:between w:val="nil"/>
              </w:pBdr>
              <w:spacing w:after="0" w:line="240" w:lineRule="auto"/>
              <w:ind w:left="451"/>
              <w:jc w:val="both"/>
              <w:rPr>
                <w:color w:val="000000"/>
                <w:sz w:val="18"/>
                <w:szCs w:val="18"/>
              </w:rPr>
            </w:pPr>
            <w:r>
              <w:rPr>
                <w:color w:val="000000"/>
                <w:sz w:val="18"/>
                <w:szCs w:val="18"/>
              </w:rPr>
              <w:t>SI</w:t>
            </w:r>
          </w:p>
        </w:tc>
        <w:tc>
          <w:tcPr>
            <w:tcW w:w="8495" w:type="dxa"/>
            <w:gridSpan w:val="2"/>
            <w:vAlign w:val="center"/>
          </w:tcPr>
          <w:p w14:paraId="095294A7"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negativa</w:t>
            </w:r>
            <w:r>
              <w:rPr>
                <w:sz w:val="16"/>
                <w:szCs w:val="16"/>
              </w:rPr>
              <w:t xml:space="preserve"> e che il tipo di accorgimento deve essere messo in atto per tutelare le matrici ambientali considerate (accorgimenti tecnici e/o criteri di sostenibilità ambientale)</w:t>
            </w:r>
          </w:p>
        </w:tc>
      </w:tr>
      <w:tr w:rsidR="00103EBA" w14:paraId="095294AB" w14:textId="77777777">
        <w:trPr>
          <w:trHeight w:val="454"/>
        </w:trPr>
        <w:tc>
          <w:tcPr>
            <w:tcW w:w="1134" w:type="dxa"/>
            <w:vAlign w:val="center"/>
          </w:tcPr>
          <w:p w14:paraId="095294A9" w14:textId="77777777" w:rsidR="00103EBA" w:rsidRDefault="00C82421">
            <w:pPr>
              <w:numPr>
                <w:ilvl w:val="0"/>
                <w:numId w:val="1"/>
              </w:numPr>
              <w:pBdr>
                <w:top w:val="nil"/>
                <w:left w:val="nil"/>
                <w:bottom w:val="nil"/>
                <w:right w:val="nil"/>
                <w:between w:val="nil"/>
              </w:pBdr>
              <w:spacing w:after="0" w:line="240" w:lineRule="auto"/>
              <w:ind w:left="451"/>
              <w:jc w:val="both"/>
              <w:rPr>
                <w:color w:val="000000"/>
                <w:sz w:val="18"/>
                <w:szCs w:val="18"/>
              </w:rPr>
            </w:pPr>
            <w:r>
              <w:rPr>
                <w:color w:val="000000"/>
                <w:sz w:val="18"/>
                <w:szCs w:val="18"/>
              </w:rPr>
              <w:t>NO</w:t>
            </w:r>
          </w:p>
        </w:tc>
        <w:tc>
          <w:tcPr>
            <w:tcW w:w="8495" w:type="dxa"/>
            <w:gridSpan w:val="2"/>
            <w:vAlign w:val="center"/>
          </w:tcPr>
          <w:p w14:paraId="095294AA"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positiva</w:t>
            </w:r>
            <w:r>
              <w:rPr>
                <w:sz w:val="16"/>
                <w:szCs w:val="16"/>
              </w:rPr>
              <w:t xml:space="preserve"> ed eventualmente che tipo di accorgimenti devono essere messi in atto per tutelare le matrici ambientali considerate (accorgimenti tecnici e/o criteri di sostenibilità ambientale)</w:t>
            </w:r>
          </w:p>
        </w:tc>
      </w:tr>
      <w:tr w:rsidR="00103EBA" w14:paraId="095294AE" w14:textId="77777777">
        <w:trPr>
          <w:trHeight w:val="454"/>
        </w:trPr>
        <w:tc>
          <w:tcPr>
            <w:tcW w:w="1134" w:type="dxa"/>
            <w:vAlign w:val="center"/>
          </w:tcPr>
          <w:p w14:paraId="095294AC" w14:textId="77777777" w:rsidR="00103EBA" w:rsidRDefault="00C82421">
            <w:pPr>
              <w:numPr>
                <w:ilvl w:val="0"/>
                <w:numId w:val="1"/>
              </w:numPr>
              <w:pBdr>
                <w:top w:val="nil"/>
                <w:left w:val="nil"/>
                <w:bottom w:val="nil"/>
                <w:right w:val="nil"/>
                <w:between w:val="nil"/>
              </w:pBdr>
              <w:spacing w:after="0" w:line="240" w:lineRule="auto"/>
              <w:ind w:left="451"/>
              <w:jc w:val="both"/>
              <w:rPr>
                <w:color w:val="000000"/>
                <w:sz w:val="18"/>
                <w:szCs w:val="18"/>
              </w:rPr>
            </w:pPr>
            <w:r>
              <w:rPr>
                <w:color w:val="000000"/>
                <w:sz w:val="18"/>
                <w:szCs w:val="18"/>
              </w:rPr>
              <w:t>NA</w:t>
            </w:r>
          </w:p>
        </w:tc>
        <w:tc>
          <w:tcPr>
            <w:tcW w:w="8495" w:type="dxa"/>
            <w:gridSpan w:val="2"/>
            <w:vAlign w:val="center"/>
          </w:tcPr>
          <w:p w14:paraId="095294AD"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di non applicabilità</w:t>
            </w:r>
          </w:p>
        </w:tc>
      </w:tr>
      <w:tr w:rsidR="00103EBA" w14:paraId="095294C0" w14:textId="77777777">
        <w:tc>
          <w:tcPr>
            <w:tcW w:w="9629" w:type="dxa"/>
            <w:gridSpan w:val="3"/>
            <w:vAlign w:val="center"/>
          </w:tcPr>
          <w:p w14:paraId="095294AF" w14:textId="77777777" w:rsidR="00103EBA" w:rsidRDefault="00C82421">
            <w:pPr>
              <w:spacing w:after="0" w:line="240" w:lineRule="auto"/>
              <w:jc w:val="both"/>
              <w:rPr>
                <w:b/>
                <w:sz w:val="18"/>
                <w:szCs w:val="18"/>
              </w:rPr>
            </w:pPr>
            <w:r>
              <w:rPr>
                <w:b/>
                <w:sz w:val="18"/>
                <w:szCs w:val="18"/>
              </w:rPr>
              <w:t xml:space="preserve">Specificare le motivazioni che hanno determinato l’attribuzione della risposta (obbligatorio): </w:t>
            </w:r>
          </w:p>
          <w:p w14:paraId="095294B0" w14:textId="77777777" w:rsidR="00103EBA" w:rsidRDefault="00C82421">
            <w:pPr>
              <w:spacing w:after="0" w:line="240" w:lineRule="auto"/>
              <w:jc w:val="both"/>
              <w:rPr>
                <w:b/>
                <w:sz w:val="18"/>
                <w:szCs w:val="18"/>
              </w:rPr>
            </w:pPr>
            <w:r>
              <w:rPr>
                <w:sz w:val="18"/>
                <w:szCs w:val="18"/>
              </w:rPr>
              <w:t>[</w:t>
            </w:r>
            <w:r>
              <w:rPr>
                <w:i/>
                <w:color w:val="000000"/>
                <w:sz w:val="18"/>
                <w:szCs w:val="18"/>
              </w:rPr>
              <w:t>Argomentare in che modo le tipologie di interventi previsti non generano emissioni significative di gas a effetto serra/ Argomentare in che modo le tipologie di interventi non trovano applicazione sull’obiettivo considerato]</w:t>
            </w:r>
          </w:p>
          <w:p w14:paraId="095294B1" w14:textId="77777777" w:rsidR="00103EBA" w:rsidRDefault="00103EBA">
            <w:pPr>
              <w:spacing w:after="0"/>
              <w:rPr>
                <w:sz w:val="18"/>
                <w:szCs w:val="18"/>
              </w:rPr>
            </w:pPr>
          </w:p>
          <w:p w14:paraId="095294B2" w14:textId="77777777" w:rsidR="00103EBA" w:rsidRDefault="00103EBA">
            <w:pPr>
              <w:spacing w:after="0"/>
              <w:rPr>
                <w:sz w:val="18"/>
                <w:szCs w:val="18"/>
              </w:rPr>
            </w:pPr>
          </w:p>
          <w:p w14:paraId="095294B3" w14:textId="77777777" w:rsidR="00103EBA" w:rsidRDefault="00103EBA">
            <w:pPr>
              <w:spacing w:after="0"/>
              <w:rPr>
                <w:sz w:val="18"/>
                <w:szCs w:val="18"/>
              </w:rPr>
            </w:pPr>
          </w:p>
          <w:p w14:paraId="095294B4" w14:textId="77777777" w:rsidR="00103EBA" w:rsidRDefault="00103EBA">
            <w:pPr>
              <w:spacing w:after="0"/>
              <w:rPr>
                <w:sz w:val="18"/>
                <w:szCs w:val="18"/>
              </w:rPr>
            </w:pPr>
          </w:p>
          <w:p w14:paraId="095294B5" w14:textId="77777777" w:rsidR="00103EBA" w:rsidRDefault="00103EBA">
            <w:pPr>
              <w:spacing w:after="0"/>
              <w:rPr>
                <w:sz w:val="18"/>
                <w:szCs w:val="18"/>
              </w:rPr>
            </w:pPr>
          </w:p>
          <w:p w14:paraId="095294B6" w14:textId="77777777" w:rsidR="00103EBA" w:rsidRDefault="00103EBA">
            <w:pPr>
              <w:spacing w:after="0"/>
              <w:rPr>
                <w:sz w:val="18"/>
                <w:szCs w:val="18"/>
              </w:rPr>
            </w:pPr>
          </w:p>
          <w:p w14:paraId="095294B7" w14:textId="77777777" w:rsidR="00103EBA" w:rsidRDefault="00103EBA">
            <w:pPr>
              <w:spacing w:after="0"/>
              <w:rPr>
                <w:sz w:val="18"/>
                <w:szCs w:val="18"/>
              </w:rPr>
            </w:pPr>
          </w:p>
          <w:p w14:paraId="095294B8" w14:textId="77777777" w:rsidR="00103EBA" w:rsidRDefault="00103EBA">
            <w:pPr>
              <w:spacing w:after="0"/>
              <w:rPr>
                <w:sz w:val="18"/>
                <w:szCs w:val="18"/>
              </w:rPr>
            </w:pPr>
          </w:p>
          <w:p w14:paraId="095294B9" w14:textId="77777777" w:rsidR="00103EBA" w:rsidRDefault="00103EBA">
            <w:pPr>
              <w:spacing w:after="0"/>
              <w:rPr>
                <w:sz w:val="18"/>
                <w:szCs w:val="18"/>
              </w:rPr>
            </w:pPr>
          </w:p>
          <w:p w14:paraId="095294BA" w14:textId="77777777" w:rsidR="00103EBA" w:rsidRDefault="00103EBA">
            <w:pPr>
              <w:spacing w:after="0"/>
              <w:rPr>
                <w:sz w:val="18"/>
                <w:szCs w:val="18"/>
              </w:rPr>
            </w:pPr>
          </w:p>
          <w:p w14:paraId="095294BB" w14:textId="77777777" w:rsidR="00103EBA" w:rsidRDefault="00103EBA">
            <w:pPr>
              <w:spacing w:after="0"/>
              <w:rPr>
                <w:sz w:val="18"/>
                <w:szCs w:val="18"/>
              </w:rPr>
            </w:pPr>
          </w:p>
          <w:p w14:paraId="095294BC" w14:textId="77777777" w:rsidR="00103EBA" w:rsidRDefault="00103EBA">
            <w:pPr>
              <w:spacing w:after="0"/>
              <w:rPr>
                <w:sz w:val="18"/>
                <w:szCs w:val="18"/>
              </w:rPr>
            </w:pPr>
          </w:p>
          <w:p w14:paraId="095294BD" w14:textId="77777777" w:rsidR="00103EBA" w:rsidRDefault="00103EBA">
            <w:pPr>
              <w:spacing w:after="0"/>
              <w:rPr>
                <w:sz w:val="18"/>
                <w:szCs w:val="18"/>
              </w:rPr>
            </w:pPr>
          </w:p>
          <w:p w14:paraId="095294BE" w14:textId="77777777" w:rsidR="00103EBA" w:rsidRDefault="00103EBA">
            <w:pPr>
              <w:spacing w:after="0"/>
              <w:rPr>
                <w:sz w:val="18"/>
                <w:szCs w:val="18"/>
              </w:rPr>
            </w:pPr>
          </w:p>
          <w:p w14:paraId="095294BF" w14:textId="77777777" w:rsidR="00103EBA" w:rsidRDefault="00103EBA">
            <w:pPr>
              <w:spacing w:after="0"/>
              <w:rPr>
                <w:sz w:val="18"/>
                <w:szCs w:val="18"/>
              </w:rPr>
            </w:pPr>
          </w:p>
        </w:tc>
      </w:tr>
      <w:tr w:rsidR="00103EBA" w14:paraId="095294C8" w14:textId="77777777">
        <w:tc>
          <w:tcPr>
            <w:tcW w:w="9629" w:type="dxa"/>
            <w:gridSpan w:val="3"/>
            <w:vAlign w:val="center"/>
          </w:tcPr>
          <w:p w14:paraId="095294C1" w14:textId="77777777" w:rsidR="00103EBA" w:rsidRDefault="00C82421">
            <w:pPr>
              <w:spacing w:after="0" w:line="240" w:lineRule="auto"/>
              <w:jc w:val="both"/>
              <w:rPr>
                <w:b/>
                <w:sz w:val="18"/>
                <w:szCs w:val="18"/>
              </w:rPr>
            </w:pPr>
            <w:r>
              <w:rPr>
                <w:b/>
                <w:sz w:val="18"/>
                <w:szCs w:val="18"/>
              </w:rPr>
              <w:t>Elaborato tecnico progettuale da cui è possibile desumere gli accorgimenti tecnici per il rispetto dell'obiettivo DNSH preso in esame in fase di attuazione dell’intervento</w:t>
            </w:r>
          </w:p>
          <w:p w14:paraId="095294C2" w14:textId="77777777" w:rsidR="00103EBA" w:rsidRDefault="00103EBA">
            <w:pPr>
              <w:spacing w:after="0" w:line="240" w:lineRule="auto"/>
              <w:jc w:val="both"/>
              <w:rPr>
                <w:b/>
              </w:rPr>
            </w:pPr>
          </w:p>
          <w:p w14:paraId="095294C3" w14:textId="77777777" w:rsidR="00103EBA" w:rsidRDefault="00103EBA">
            <w:pPr>
              <w:spacing w:after="0" w:line="240" w:lineRule="auto"/>
              <w:jc w:val="both"/>
              <w:rPr>
                <w:b/>
              </w:rPr>
            </w:pPr>
          </w:p>
          <w:p w14:paraId="095294C4" w14:textId="77777777" w:rsidR="00103EBA" w:rsidRDefault="00103EBA">
            <w:pPr>
              <w:spacing w:after="0" w:line="240" w:lineRule="auto"/>
              <w:jc w:val="both"/>
              <w:rPr>
                <w:b/>
              </w:rPr>
            </w:pPr>
          </w:p>
          <w:p w14:paraId="095294C5" w14:textId="77777777" w:rsidR="00103EBA" w:rsidRDefault="00103EBA">
            <w:pPr>
              <w:spacing w:after="0" w:line="240" w:lineRule="auto"/>
              <w:jc w:val="both"/>
              <w:rPr>
                <w:b/>
              </w:rPr>
            </w:pPr>
          </w:p>
          <w:p w14:paraId="095294C6" w14:textId="77777777" w:rsidR="00103EBA" w:rsidRDefault="00103EBA">
            <w:pPr>
              <w:spacing w:after="0" w:line="240" w:lineRule="auto"/>
              <w:jc w:val="both"/>
              <w:rPr>
                <w:b/>
              </w:rPr>
            </w:pPr>
          </w:p>
          <w:p w14:paraId="095294C7" w14:textId="77777777" w:rsidR="00103EBA" w:rsidRDefault="00103EBA">
            <w:pPr>
              <w:spacing w:after="0" w:line="240" w:lineRule="auto"/>
              <w:jc w:val="both"/>
              <w:rPr>
                <w:b/>
              </w:rPr>
            </w:pPr>
          </w:p>
        </w:tc>
      </w:tr>
    </w:tbl>
    <w:p w14:paraId="095294C9" w14:textId="77777777" w:rsidR="00103EBA" w:rsidRDefault="00103EBA">
      <w:pPr>
        <w:spacing w:before="240" w:after="0"/>
        <w:rPr>
          <w:sz w:val="18"/>
          <w:szCs w:val="18"/>
        </w:rPr>
      </w:pPr>
    </w:p>
    <w:tbl>
      <w:tblPr>
        <w:tblStyle w:val="a1"/>
        <w:tblW w:w="9629"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34"/>
        <w:gridCol w:w="596"/>
        <w:gridCol w:w="7899"/>
      </w:tblGrid>
      <w:tr w:rsidR="00103EBA" w14:paraId="095294CC" w14:textId="77777777">
        <w:tc>
          <w:tcPr>
            <w:tcW w:w="1730" w:type="dxa"/>
            <w:gridSpan w:val="2"/>
            <w:vAlign w:val="center"/>
          </w:tcPr>
          <w:p w14:paraId="095294CA" w14:textId="77777777" w:rsidR="00103EBA" w:rsidRDefault="00C82421">
            <w:pPr>
              <w:spacing w:after="0"/>
              <w:jc w:val="center"/>
              <w:rPr>
                <w:sz w:val="18"/>
                <w:szCs w:val="18"/>
                <w:u w:val="single"/>
              </w:rPr>
            </w:pPr>
            <w:r>
              <w:rPr>
                <w:sz w:val="18"/>
                <w:szCs w:val="18"/>
                <w:u w:val="single"/>
              </w:rPr>
              <w:lastRenderedPageBreak/>
              <w:t>OBIETTIVO DNSH</w:t>
            </w:r>
          </w:p>
        </w:tc>
        <w:tc>
          <w:tcPr>
            <w:tcW w:w="7899" w:type="dxa"/>
            <w:shd w:val="clear" w:color="auto" w:fill="BFBFBF"/>
            <w:vAlign w:val="center"/>
          </w:tcPr>
          <w:p w14:paraId="095294CB" w14:textId="77777777" w:rsidR="00103EBA" w:rsidRDefault="00C82421">
            <w:pPr>
              <w:spacing w:after="0"/>
              <w:rPr>
                <w:sz w:val="18"/>
                <w:szCs w:val="18"/>
                <w:u w:val="single"/>
              </w:rPr>
            </w:pPr>
            <w:r>
              <w:rPr>
                <w:sz w:val="18"/>
                <w:szCs w:val="18"/>
              </w:rPr>
              <w:t xml:space="preserve">2) </w:t>
            </w:r>
            <w:r>
              <w:rPr>
                <w:b/>
                <w:sz w:val="18"/>
                <w:szCs w:val="18"/>
              </w:rPr>
              <w:t>Adattamento ai cambiamenti climatici</w:t>
            </w:r>
          </w:p>
        </w:tc>
      </w:tr>
      <w:tr w:rsidR="00103EBA" w14:paraId="095294CE" w14:textId="77777777">
        <w:trPr>
          <w:trHeight w:val="344"/>
        </w:trPr>
        <w:tc>
          <w:tcPr>
            <w:tcW w:w="9629" w:type="dxa"/>
            <w:gridSpan w:val="3"/>
            <w:vAlign w:val="center"/>
          </w:tcPr>
          <w:p w14:paraId="095294CD" w14:textId="77777777" w:rsidR="00103EBA" w:rsidRDefault="00C82421">
            <w:pPr>
              <w:spacing w:after="0"/>
              <w:rPr>
                <w:sz w:val="18"/>
                <w:szCs w:val="18"/>
              </w:rPr>
            </w:pPr>
            <w:r>
              <w:rPr>
                <w:sz w:val="18"/>
                <w:szCs w:val="18"/>
              </w:rPr>
              <w:t xml:space="preserve">Matrice ambientale di riferimento: </w:t>
            </w:r>
            <w:r>
              <w:rPr>
                <w:b/>
                <w:sz w:val="18"/>
                <w:szCs w:val="18"/>
              </w:rPr>
              <w:t>aria/clima</w:t>
            </w:r>
          </w:p>
        </w:tc>
      </w:tr>
      <w:tr w:rsidR="00103EBA" w14:paraId="095294D0" w14:textId="77777777">
        <w:trPr>
          <w:trHeight w:val="376"/>
        </w:trPr>
        <w:tc>
          <w:tcPr>
            <w:tcW w:w="9629" w:type="dxa"/>
            <w:gridSpan w:val="3"/>
            <w:vAlign w:val="center"/>
          </w:tcPr>
          <w:p w14:paraId="095294CF" w14:textId="77777777" w:rsidR="00103EBA" w:rsidRDefault="00C82421">
            <w:pPr>
              <w:spacing w:after="0"/>
              <w:jc w:val="both"/>
              <w:rPr>
                <w:sz w:val="18"/>
                <w:szCs w:val="18"/>
              </w:rPr>
            </w:pPr>
            <w:r>
              <w:rPr>
                <w:b/>
                <w:sz w:val="18"/>
                <w:szCs w:val="18"/>
              </w:rPr>
              <w:t>Ci si attende che la tipologia di intervento conduca a un peggioramento degli effetti negativi del clima attuale e del clima futuro previsto sull'intervento stesso o sulle persone, sulla natura o sui beni?</w:t>
            </w:r>
          </w:p>
        </w:tc>
      </w:tr>
      <w:tr w:rsidR="00103EBA" w14:paraId="095294D3" w14:textId="77777777">
        <w:trPr>
          <w:trHeight w:val="454"/>
        </w:trPr>
        <w:tc>
          <w:tcPr>
            <w:tcW w:w="1134" w:type="dxa"/>
            <w:vAlign w:val="center"/>
          </w:tcPr>
          <w:p w14:paraId="095294D1" w14:textId="77777777" w:rsidR="00103EBA" w:rsidRDefault="00C82421">
            <w:pPr>
              <w:numPr>
                <w:ilvl w:val="0"/>
                <w:numId w:val="1"/>
              </w:numPr>
              <w:pBdr>
                <w:top w:val="nil"/>
                <w:left w:val="nil"/>
                <w:bottom w:val="nil"/>
                <w:right w:val="nil"/>
                <w:between w:val="nil"/>
              </w:pBdr>
              <w:spacing w:after="0" w:line="240" w:lineRule="auto"/>
              <w:ind w:left="451"/>
              <w:jc w:val="both"/>
              <w:rPr>
                <w:color w:val="000000"/>
                <w:sz w:val="18"/>
                <w:szCs w:val="18"/>
              </w:rPr>
            </w:pPr>
            <w:r>
              <w:rPr>
                <w:color w:val="000000"/>
                <w:sz w:val="18"/>
                <w:szCs w:val="18"/>
              </w:rPr>
              <w:t>SI</w:t>
            </w:r>
          </w:p>
        </w:tc>
        <w:tc>
          <w:tcPr>
            <w:tcW w:w="8495" w:type="dxa"/>
            <w:gridSpan w:val="2"/>
            <w:vAlign w:val="center"/>
          </w:tcPr>
          <w:p w14:paraId="095294D2" w14:textId="77777777" w:rsidR="00103EBA" w:rsidRDefault="00C82421">
            <w:pPr>
              <w:spacing w:after="0"/>
              <w:jc w:val="both"/>
              <w:rPr>
                <w:b/>
                <w:sz w:val="16"/>
                <w:szCs w:val="16"/>
              </w:rPr>
            </w:pPr>
            <w:r>
              <w:rPr>
                <w:sz w:val="16"/>
                <w:szCs w:val="16"/>
              </w:rPr>
              <w:t xml:space="preserve">indicare la motivazione che induce ad una </w:t>
            </w:r>
            <w:r>
              <w:rPr>
                <w:i/>
                <w:sz w:val="16"/>
                <w:szCs w:val="16"/>
              </w:rPr>
              <w:t>valutazione negativa</w:t>
            </w:r>
            <w:r>
              <w:rPr>
                <w:sz w:val="16"/>
                <w:szCs w:val="16"/>
              </w:rPr>
              <w:t xml:space="preserve"> e che il tipo di accorgimento deve essere messo in atto per tutelare le matrici ambientali considerate (accorgimenti tecnici e/o criteri di sostenibilità ambientale)</w:t>
            </w:r>
          </w:p>
        </w:tc>
      </w:tr>
      <w:tr w:rsidR="00103EBA" w14:paraId="095294D6" w14:textId="77777777">
        <w:trPr>
          <w:trHeight w:val="454"/>
        </w:trPr>
        <w:tc>
          <w:tcPr>
            <w:tcW w:w="1134" w:type="dxa"/>
            <w:vAlign w:val="center"/>
          </w:tcPr>
          <w:p w14:paraId="095294D4" w14:textId="77777777" w:rsidR="00103EBA" w:rsidRDefault="00C82421">
            <w:pPr>
              <w:numPr>
                <w:ilvl w:val="0"/>
                <w:numId w:val="1"/>
              </w:numPr>
              <w:pBdr>
                <w:top w:val="nil"/>
                <w:left w:val="nil"/>
                <w:bottom w:val="nil"/>
                <w:right w:val="nil"/>
                <w:between w:val="nil"/>
              </w:pBdr>
              <w:spacing w:after="0" w:line="240" w:lineRule="auto"/>
              <w:ind w:left="451"/>
              <w:jc w:val="both"/>
              <w:rPr>
                <w:color w:val="000000"/>
                <w:sz w:val="18"/>
                <w:szCs w:val="18"/>
              </w:rPr>
            </w:pPr>
            <w:r>
              <w:rPr>
                <w:color w:val="000000"/>
                <w:sz w:val="18"/>
                <w:szCs w:val="18"/>
              </w:rPr>
              <w:t>NO</w:t>
            </w:r>
          </w:p>
        </w:tc>
        <w:tc>
          <w:tcPr>
            <w:tcW w:w="8495" w:type="dxa"/>
            <w:gridSpan w:val="2"/>
            <w:vAlign w:val="center"/>
          </w:tcPr>
          <w:p w14:paraId="095294D5" w14:textId="77777777" w:rsidR="00103EBA" w:rsidRDefault="00C82421">
            <w:pPr>
              <w:spacing w:after="0"/>
              <w:jc w:val="both"/>
              <w:rPr>
                <w:b/>
                <w:sz w:val="16"/>
                <w:szCs w:val="16"/>
              </w:rPr>
            </w:pPr>
            <w:r>
              <w:rPr>
                <w:sz w:val="16"/>
                <w:szCs w:val="16"/>
              </w:rPr>
              <w:t xml:space="preserve">indicare la motivazione che induce ad una </w:t>
            </w:r>
            <w:r>
              <w:rPr>
                <w:i/>
                <w:sz w:val="16"/>
                <w:szCs w:val="16"/>
              </w:rPr>
              <w:t>valutazione positiva</w:t>
            </w:r>
            <w:r>
              <w:rPr>
                <w:sz w:val="16"/>
                <w:szCs w:val="16"/>
              </w:rPr>
              <w:t xml:space="preserve"> ed eventualmente che tipo di accorgimenti devono essere messi in atto per tutelare le matrici ambientali considerate (accorgimenti tecnici e/o criteri di sostenibilità ambientale)</w:t>
            </w:r>
          </w:p>
        </w:tc>
      </w:tr>
      <w:tr w:rsidR="00103EBA" w14:paraId="095294D9" w14:textId="77777777">
        <w:trPr>
          <w:trHeight w:val="454"/>
        </w:trPr>
        <w:tc>
          <w:tcPr>
            <w:tcW w:w="1134" w:type="dxa"/>
            <w:vAlign w:val="center"/>
          </w:tcPr>
          <w:p w14:paraId="095294D7" w14:textId="77777777" w:rsidR="00103EBA" w:rsidRDefault="00C82421">
            <w:pPr>
              <w:numPr>
                <w:ilvl w:val="0"/>
                <w:numId w:val="1"/>
              </w:numPr>
              <w:pBdr>
                <w:top w:val="nil"/>
                <w:left w:val="nil"/>
                <w:bottom w:val="nil"/>
                <w:right w:val="nil"/>
                <w:between w:val="nil"/>
              </w:pBdr>
              <w:spacing w:after="0" w:line="240" w:lineRule="auto"/>
              <w:ind w:left="451"/>
              <w:jc w:val="both"/>
              <w:rPr>
                <w:color w:val="000000"/>
                <w:sz w:val="18"/>
                <w:szCs w:val="18"/>
              </w:rPr>
            </w:pPr>
            <w:r>
              <w:rPr>
                <w:color w:val="000000"/>
                <w:sz w:val="18"/>
                <w:szCs w:val="18"/>
              </w:rPr>
              <w:t>NA</w:t>
            </w:r>
          </w:p>
        </w:tc>
        <w:tc>
          <w:tcPr>
            <w:tcW w:w="8495" w:type="dxa"/>
            <w:gridSpan w:val="2"/>
            <w:vAlign w:val="center"/>
          </w:tcPr>
          <w:p w14:paraId="095294D8"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di non applicabilità</w:t>
            </w:r>
          </w:p>
        </w:tc>
      </w:tr>
      <w:tr w:rsidR="00103EBA" w14:paraId="095294EE" w14:textId="77777777">
        <w:tc>
          <w:tcPr>
            <w:tcW w:w="9629" w:type="dxa"/>
            <w:gridSpan w:val="3"/>
            <w:vAlign w:val="center"/>
          </w:tcPr>
          <w:p w14:paraId="095294DA" w14:textId="77777777" w:rsidR="00103EBA" w:rsidRDefault="00C82421">
            <w:pPr>
              <w:spacing w:after="0" w:line="240" w:lineRule="auto"/>
              <w:jc w:val="both"/>
              <w:rPr>
                <w:b/>
                <w:sz w:val="18"/>
                <w:szCs w:val="18"/>
              </w:rPr>
            </w:pPr>
            <w:r>
              <w:rPr>
                <w:b/>
                <w:sz w:val="18"/>
                <w:szCs w:val="18"/>
              </w:rPr>
              <w:t xml:space="preserve">Specificare le motivazioni che hanno determinato l’attribuzione della risposta (obbligatorio): </w:t>
            </w:r>
          </w:p>
          <w:p w14:paraId="095294DB" w14:textId="77777777" w:rsidR="00103EBA" w:rsidRDefault="00C82421">
            <w:pPr>
              <w:spacing w:after="0" w:line="240" w:lineRule="auto"/>
              <w:jc w:val="both"/>
              <w:rPr>
                <w:b/>
                <w:sz w:val="18"/>
                <w:szCs w:val="18"/>
              </w:rPr>
            </w:pPr>
            <w:r>
              <w:rPr>
                <w:sz w:val="18"/>
                <w:szCs w:val="18"/>
              </w:rPr>
              <w:t>[</w:t>
            </w:r>
            <w:r>
              <w:rPr>
                <w:i/>
                <w:color w:val="000000"/>
                <w:sz w:val="18"/>
                <w:szCs w:val="18"/>
              </w:rPr>
              <w:t>Argomentare in che modo le tipologie di interventi previsti non determinano un peggioramento degli effetti negativi del clima attuale e del clima futuro previsto, sulle persone, sulla natura o sui beni/ Argomentare in che modo le tipologie di interventi non trovano applicazione sull’obiettivo considerato]</w:t>
            </w:r>
          </w:p>
          <w:p w14:paraId="095294DC" w14:textId="77777777" w:rsidR="00103EBA" w:rsidRDefault="00103EBA">
            <w:pPr>
              <w:spacing w:after="0"/>
              <w:rPr>
                <w:sz w:val="18"/>
                <w:szCs w:val="18"/>
              </w:rPr>
            </w:pPr>
          </w:p>
          <w:p w14:paraId="095294DD" w14:textId="77777777" w:rsidR="00103EBA" w:rsidRDefault="00103EBA">
            <w:pPr>
              <w:spacing w:after="0"/>
              <w:rPr>
                <w:sz w:val="18"/>
                <w:szCs w:val="18"/>
              </w:rPr>
            </w:pPr>
          </w:p>
          <w:p w14:paraId="095294DE" w14:textId="77777777" w:rsidR="00103EBA" w:rsidRDefault="00103EBA">
            <w:pPr>
              <w:spacing w:after="0"/>
              <w:rPr>
                <w:sz w:val="18"/>
                <w:szCs w:val="18"/>
              </w:rPr>
            </w:pPr>
          </w:p>
          <w:p w14:paraId="095294DF" w14:textId="77777777" w:rsidR="00103EBA" w:rsidRDefault="00103EBA">
            <w:pPr>
              <w:spacing w:after="0"/>
              <w:rPr>
                <w:sz w:val="18"/>
                <w:szCs w:val="18"/>
              </w:rPr>
            </w:pPr>
          </w:p>
          <w:p w14:paraId="095294E0" w14:textId="77777777" w:rsidR="00103EBA" w:rsidRDefault="00103EBA">
            <w:pPr>
              <w:spacing w:after="0"/>
              <w:rPr>
                <w:sz w:val="18"/>
                <w:szCs w:val="18"/>
              </w:rPr>
            </w:pPr>
          </w:p>
          <w:p w14:paraId="095294E1" w14:textId="77777777" w:rsidR="00103EBA" w:rsidRDefault="00103EBA">
            <w:pPr>
              <w:spacing w:after="0"/>
              <w:rPr>
                <w:sz w:val="18"/>
                <w:szCs w:val="18"/>
              </w:rPr>
            </w:pPr>
          </w:p>
          <w:p w14:paraId="095294E2" w14:textId="77777777" w:rsidR="00103EBA" w:rsidRDefault="00103EBA">
            <w:pPr>
              <w:spacing w:after="0"/>
              <w:rPr>
                <w:sz w:val="18"/>
                <w:szCs w:val="18"/>
              </w:rPr>
            </w:pPr>
          </w:p>
          <w:p w14:paraId="095294E3" w14:textId="77777777" w:rsidR="00103EBA" w:rsidRDefault="00103EBA">
            <w:pPr>
              <w:spacing w:after="0"/>
              <w:rPr>
                <w:sz w:val="18"/>
                <w:szCs w:val="18"/>
              </w:rPr>
            </w:pPr>
          </w:p>
          <w:p w14:paraId="095294E4" w14:textId="77777777" w:rsidR="00103EBA" w:rsidRDefault="00103EBA">
            <w:pPr>
              <w:spacing w:after="0"/>
              <w:rPr>
                <w:sz w:val="18"/>
                <w:szCs w:val="18"/>
              </w:rPr>
            </w:pPr>
          </w:p>
          <w:p w14:paraId="095294E5" w14:textId="77777777" w:rsidR="00103EBA" w:rsidRDefault="00103EBA">
            <w:pPr>
              <w:spacing w:after="0"/>
              <w:rPr>
                <w:sz w:val="18"/>
                <w:szCs w:val="18"/>
              </w:rPr>
            </w:pPr>
          </w:p>
          <w:p w14:paraId="095294E6" w14:textId="77777777" w:rsidR="00103EBA" w:rsidRDefault="00103EBA">
            <w:pPr>
              <w:spacing w:after="0"/>
              <w:rPr>
                <w:sz w:val="18"/>
                <w:szCs w:val="18"/>
              </w:rPr>
            </w:pPr>
          </w:p>
          <w:p w14:paraId="095294E7" w14:textId="77777777" w:rsidR="00103EBA" w:rsidRDefault="00103EBA">
            <w:pPr>
              <w:spacing w:after="0"/>
              <w:rPr>
                <w:sz w:val="18"/>
                <w:szCs w:val="18"/>
              </w:rPr>
            </w:pPr>
          </w:p>
          <w:p w14:paraId="095294E8" w14:textId="77777777" w:rsidR="00103EBA" w:rsidRDefault="00103EBA">
            <w:pPr>
              <w:spacing w:after="0"/>
              <w:rPr>
                <w:sz w:val="18"/>
                <w:szCs w:val="18"/>
              </w:rPr>
            </w:pPr>
          </w:p>
          <w:p w14:paraId="095294E9" w14:textId="77777777" w:rsidR="00103EBA" w:rsidRDefault="00103EBA">
            <w:pPr>
              <w:spacing w:after="0"/>
              <w:rPr>
                <w:sz w:val="18"/>
                <w:szCs w:val="18"/>
              </w:rPr>
            </w:pPr>
          </w:p>
          <w:p w14:paraId="095294EA" w14:textId="77777777" w:rsidR="00103EBA" w:rsidRDefault="00103EBA">
            <w:pPr>
              <w:spacing w:after="0"/>
              <w:rPr>
                <w:sz w:val="18"/>
                <w:szCs w:val="18"/>
              </w:rPr>
            </w:pPr>
          </w:p>
          <w:p w14:paraId="095294EB" w14:textId="77777777" w:rsidR="00103EBA" w:rsidRDefault="00103EBA">
            <w:pPr>
              <w:spacing w:after="0"/>
              <w:rPr>
                <w:sz w:val="18"/>
                <w:szCs w:val="18"/>
              </w:rPr>
            </w:pPr>
          </w:p>
          <w:p w14:paraId="095294EC" w14:textId="77777777" w:rsidR="00103EBA" w:rsidRDefault="00103EBA">
            <w:pPr>
              <w:spacing w:after="0"/>
              <w:rPr>
                <w:sz w:val="18"/>
                <w:szCs w:val="18"/>
              </w:rPr>
            </w:pPr>
          </w:p>
          <w:p w14:paraId="095294ED" w14:textId="77777777" w:rsidR="00103EBA" w:rsidRDefault="00103EBA">
            <w:pPr>
              <w:spacing w:after="0"/>
              <w:rPr>
                <w:sz w:val="18"/>
                <w:szCs w:val="18"/>
              </w:rPr>
            </w:pPr>
          </w:p>
        </w:tc>
      </w:tr>
      <w:tr w:rsidR="00103EBA" w14:paraId="095294F6" w14:textId="77777777">
        <w:tc>
          <w:tcPr>
            <w:tcW w:w="9629" w:type="dxa"/>
            <w:gridSpan w:val="3"/>
            <w:vAlign w:val="center"/>
          </w:tcPr>
          <w:p w14:paraId="095294EF" w14:textId="77777777" w:rsidR="00103EBA" w:rsidRDefault="00C82421">
            <w:pPr>
              <w:spacing w:after="0" w:line="240" w:lineRule="auto"/>
              <w:jc w:val="both"/>
              <w:rPr>
                <w:b/>
                <w:sz w:val="18"/>
                <w:szCs w:val="18"/>
              </w:rPr>
            </w:pPr>
            <w:r>
              <w:rPr>
                <w:b/>
                <w:sz w:val="18"/>
                <w:szCs w:val="18"/>
              </w:rPr>
              <w:t>Elaborato tecnico progettuale da cui è possibile desumere gli accorgimenti tecnici per il rispetto dell'obiettivo DNSH preso in esame in fase di attuazione dell’intervento</w:t>
            </w:r>
          </w:p>
          <w:p w14:paraId="095294F0" w14:textId="77777777" w:rsidR="00103EBA" w:rsidRDefault="00103EBA">
            <w:pPr>
              <w:spacing w:after="0" w:line="240" w:lineRule="auto"/>
              <w:jc w:val="both"/>
              <w:rPr>
                <w:b/>
              </w:rPr>
            </w:pPr>
          </w:p>
          <w:p w14:paraId="095294F1" w14:textId="77777777" w:rsidR="00103EBA" w:rsidRDefault="00103EBA">
            <w:pPr>
              <w:spacing w:after="0" w:line="240" w:lineRule="auto"/>
              <w:jc w:val="both"/>
              <w:rPr>
                <w:b/>
              </w:rPr>
            </w:pPr>
          </w:p>
          <w:p w14:paraId="095294F2" w14:textId="77777777" w:rsidR="00103EBA" w:rsidRDefault="00103EBA">
            <w:pPr>
              <w:spacing w:after="0" w:line="240" w:lineRule="auto"/>
              <w:jc w:val="both"/>
              <w:rPr>
                <w:b/>
              </w:rPr>
            </w:pPr>
          </w:p>
          <w:p w14:paraId="095294F3" w14:textId="77777777" w:rsidR="00103EBA" w:rsidRDefault="00103EBA">
            <w:pPr>
              <w:spacing w:after="0" w:line="240" w:lineRule="auto"/>
              <w:jc w:val="both"/>
              <w:rPr>
                <w:b/>
              </w:rPr>
            </w:pPr>
          </w:p>
          <w:p w14:paraId="095294F4" w14:textId="77777777" w:rsidR="00103EBA" w:rsidRDefault="00103EBA">
            <w:pPr>
              <w:spacing w:after="0" w:line="240" w:lineRule="auto"/>
              <w:jc w:val="both"/>
              <w:rPr>
                <w:b/>
              </w:rPr>
            </w:pPr>
          </w:p>
          <w:p w14:paraId="095294F5" w14:textId="77777777" w:rsidR="00103EBA" w:rsidRDefault="00103EBA">
            <w:pPr>
              <w:spacing w:after="0" w:line="240" w:lineRule="auto"/>
              <w:jc w:val="both"/>
              <w:rPr>
                <w:b/>
              </w:rPr>
            </w:pPr>
          </w:p>
        </w:tc>
      </w:tr>
    </w:tbl>
    <w:p w14:paraId="095294F7" w14:textId="77777777" w:rsidR="00103EBA" w:rsidRDefault="00103EBA">
      <w:pPr>
        <w:spacing w:before="240" w:after="0"/>
        <w:rPr>
          <w:sz w:val="18"/>
          <w:szCs w:val="18"/>
        </w:rPr>
      </w:pPr>
    </w:p>
    <w:p w14:paraId="095294F8" w14:textId="77777777" w:rsidR="00103EBA" w:rsidRDefault="00C82421">
      <w:pPr>
        <w:spacing w:after="0" w:line="240" w:lineRule="auto"/>
        <w:rPr>
          <w:sz w:val="18"/>
          <w:szCs w:val="18"/>
        </w:rPr>
      </w:pPr>
      <w:r>
        <w:br w:type="page"/>
      </w:r>
    </w:p>
    <w:tbl>
      <w:tblPr>
        <w:tblStyle w:val="a2"/>
        <w:tblW w:w="9629"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72"/>
        <w:gridCol w:w="380"/>
        <w:gridCol w:w="8077"/>
      </w:tblGrid>
      <w:tr w:rsidR="00103EBA" w14:paraId="095294FB" w14:textId="77777777">
        <w:tc>
          <w:tcPr>
            <w:tcW w:w="1552" w:type="dxa"/>
            <w:gridSpan w:val="2"/>
            <w:vAlign w:val="center"/>
          </w:tcPr>
          <w:p w14:paraId="095294F9" w14:textId="77777777" w:rsidR="00103EBA" w:rsidRDefault="00C82421">
            <w:pPr>
              <w:spacing w:after="0"/>
              <w:jc w:val="center"/>
              <w:rPr>
                <w:sz w:val="18"/>
                <w:szCs w:val="18"/>
                <w:u w:val="single"/>
              </w:rPr>
            </w:pPr>
            <w:r>
              <w:rPr>
                <w:sz w:val="18"/>
                <w:szCs w:val="18"/>
                <w:u w:val="single"/>
              </w:rPr>
              <w:lastRenderedPageBreak/>
              <w:t>OBIETTIVO DNSH</w:t>
            </w:r>
          </w:p>
        </w:tc>
        <w:tc>
          <w:tcPr>
            <w:tcW w:w="8077" w:type="dxa"/>
            <w:shd w:val="clear" w:color="auto" w:fill="BFBFBF"/>
            <w:vAlign w:val="center"/>
          </w:tcPr>
          <w:p w14:paraId="095294FA" w14:textId="77777777" w:rsidR="00103EBA" w:rsidRDefault="00C82421">
            <w:pPr>
              <w:spacing w:after="0"/>
              <w:rPr>
                <w:sz w:val="18"/>
                <w:szCs w:val="18"/>
                <w:u w:val="single"/>
              </w:rPr>
            </w:pPr>
            <w:r>
              <w:rPr>
                <w:sz w:val="18"/>
                <w:szCs w:val="18"/>
              </w:rPr>
              <w:t xml:space="preserve">3) </w:t>
            </w:r>
            <w:r>
              <w:rPr>
                <w:b/>
                <w:sz w:val="18"/>
                <w:szCs w:val="18"/>
              </w:rPr>
              <w:t>Uso sostenibile e protezione delle risorse idriche e marine</w:t>
            </w:r>
          </w:p>
        </w:tc>
      </w:tr>
      <w:tr w:rsidR="00103EBA" w14:paraId="095294FD" w14:textId="77777777">
        <w:trPr>
          <w:trHeight w:val="344"/>
        </w:trPr>
        <w:tc>
          <w:tcPr>
            <w:tcW w:w="9629" w:type="dxa"/>
            <w:gridSpan w:val="3"/>
            <w:vAlign w:val="center"/>
          </w:tcPr>
          <w:p w14:paraId="095294FC" w14:textId="77777777" w:rsidR="00103EBA" w:rsidRDefault="00C82421">
            <w:pPr>
              <w:spacing w:after="0"/>
              <w:rPr>
                <w:sz w:val="18"/>
                <w:szCs w:val="18"/>
              </w:rPr>
            </w:pPr>
            <w:r>
              <w:rPr>
                <w:sz w:val="18"/>
                <w:szCs w:val="18"/>
              </w:rPr>
              <w:t xml:space="preserve">Matrice ambientale di riferimento: </w:t>
            </w:r>
            <w:r>
              <w:rPr>
                <w:b/>
                <w:sz w:val="18"/>
                <w:szCs w:val="18"/>
              </w:rPr>
              <w:t>acqua</w:t>
            </w:r>
          </w:p>
        </w:tc>
      </w:tr>
      <w:tr w:rsidR="00103EBA" w14:paraId="095294FF" w14:textId="77777777">
        <w:trPr>
          <w:trHeight w:val="376"/>
        </w:trPr>
        <w:tc>
          <w:tcPr>
            <w:tcW w:w="9629" w:type="dxa"/>
            <w:gridSpan w:val="3"/>
            <w:vAlign w:val="center"/>
          </w:tcPr>
          <w:p w14:paraId="095294FE" w14:textId="77777777" w:rsidR="00103EBA" w:rsidRDefault="00C82421">
            <w:pPr>
              <w:spacing w:after="0"/>
              <w:rPr>
                <w:sz w:val="18"/>
                <w:szCs w:val="18"/>
              </w:rPr>
            </w:pPr>
            <w:r>
              <w:rPr>
                <w:b/>
                <w:sz w:val="18"/>
                <w:szCs w:val="18"/>
              </w:rPr>
              <w:t>Ci si attende che la tipologia di intervento nuoccia:</w:t>
            </w:r>
            <w:r>
              <w:rPr>
                <w:b/>
                <w:sz w:val="18"/>
                <w:szCs w:val="18"/>
              </w:rPr>
              <w:br/>
              <w:t>• al buono stato o al buon potenziale ecologico di corpi idrici, comprese le acque di superficie e sotterranee o</w:t>
            </w:r>
            <w:r>
              <w:rPr>
                <w:b/>
                <w:sz w:val="18"/>
                <w:szCs w:val="18"/>
              </w:rPr>
              <w:br/>
              <w:t>• al buono stato ecologico delle acque marine?</w:t>
            </w:r>
          </w:p>
        </w:tc>
      </w:tr>
      <w:tr w:rsidR="00103EBA" w14:paraId="09529502" w14:textId="77777777">
        <w:trPr>
          <w:trHeight w:val="454"/>
        </w:trPr>
        <w:tc>
          <w:tcPr>
            <w:tcW w:w="1172" w:type="dxa"/>
            <w:vAlign w:val="center"/>
          </w:tcPr>
          <w:p w14:paraId="09529500" w14:textId="77777777" w:rsidR="00103EBA" w:rsidRDefault="00C82421">
            <w:pPr>
              <w:numPr>
                <w:ilvl w:val="0"/>
                <w:numId w:val="1"/>
              </w:numPr>
              <w:pBdr>
                <w:top w:val="nil"/>
                <w:left w:val="nil"/>
                <w:bottom w:val="nil"/>
                <w:right w:val="nil"/>
                <w:between w:val="nil"/>
              </w:pBdr>
              <w:spacing w:after="0" w:line="240" w:lineRule="auto"/>
              <w:ind w:left="451"/>
              <w:jc w:val="both"/>
              <w:rPr>
                <w:color w:val="000000"/>
                <w:sz w:val="18"/>
                <w:szCs w:val="18"/>
              </w:rPr>
            </w:pPr>
            <w:r>
              <w:rPr>
                <w:color w:val="000000"/>
                <w:sz w:val="18"/>
                <w:szCs w:val="18"/>
              </w:rPr>
              <w:t>SI</w:t>
            </w:r>
          </w:p>
        </w:tc>
        <w:tc>
          <w:tcPr>
            <w:tcW w:w="8457" w:type="dxa"/>
            <w:gridSpan w:val="2"/>
            <w:vAlign w:val="center"/>
          </w:tcPr>
          <w:p w14:paraId="09529501" w14:textId="77777777" w:rsidR="00103EBA" w:rsidRDefault="00C82421">
            <w:pPr>
              <w:spacing w:after="0"/>
              <w:jc w:val="both"/>
              <w:rPr>
                <w:b/>
                <w:sz w:val="16"/>
                <w:szCs w:val="16"/>
              </w:rPr>
            </w:pPr>
            <w:r>
              <w:rPr>
                <w:sz w:val="16"/>
                <w:szCs w:val="16"/>
              </w:rPr>
              <w:t xml:space="preserve">indicare la motivazione che induce ad una </w:t>
            </w:r>
            <w:r>
              <w:rPr>
                <w:i/>
                <w:sz w:val="16"/>
                <w:szCs w:val="16"/>
              </w:rPr>
              <w:t>valutazione negativa</w:t>
            </w:r>
            <w:r>
              <w:rPr>
                <w:sz w:val="16"/>
                <w:szCs w:val="16"/>
              </w:rPr>
              <w:t xml:space="preserve"> e che il tipo di accorgimento deve essere messo in atto per tutelare le matrici ambientali considerate (accorgimenti tecnici e/o criteri di sostenibilità ambientale)</w:t>
            </w:r>
          </w:p>
        </w:tc>
      </w:tr>
      <w:tr w:rsidR="00103EBA" w14:paraId="09529505" w14:textId="77777777">
        <w:trPr>
          <w:trHeight w:val="454"/>
        </w:trPr>
        <w:tc>
          <w:tcPr>
            <w:tcW w:w="1172" w:type="dxa"/>
            <w:vAlign w:val="center"/>
          </w:tcPr>
          <w:p w14:paraId="09529503" w14:textId="77777777" w:rsidR="00103EBA" w:rsidRDefault="00C82421">
            <w:pPr>
              <w:numPr>
                <w:ilvl w:val="0"/>
                <w:numId w:val="1"/>
              </w:numPr>
              <w:pBdr>
                <w:top w:val="nil"/>
                <w:left w:val="nil"/>
                <w:bottom w:val="nil"/>
                <w:right w:val="nil"/>
                <w:between w:val="nil"/>
              </w:pBdr>
              <w:spacing w:after="0" w:line="240" w:lineRule="auto"/>
              <w:ind w:left="451"/>
              <w:jc w:val="both"/>
              <w:rPr>
                <w:color w:val="000000"/>
                <w:sz w:val="18"/>
                <w:szCs w:val="18"/>
              </w:rPr>
            </w:pPr>
            <w:r>
              <w:rPr>
                <w:color w:val="000000"/>
                <w:sz w:val="18"/>
                <w:szCs w:val="18"/>
              </w:rPr>
              <w:t>NO</w:t>
            </w:r>
          </w:p>
        </w:tc>
        <w:tc>
          <w:tcPr>
            <w:tcW w:w="8457" w:type="dxa"/>
            <w:gridSpan w:val="2"/>
            <w:vAlign w:val="center"/>
          </w:tcPr>
          <w:p w14:paraId="09529504" w14:textId="77777777" w:rsidR="00103EBA" w:rsidRDefault="00C82421">
            <w:pPr>
              <w:spacing w:after="0"/>
              <w:jc w:val="both"/>
              <w:rPr>
                <w:b/>
                <w:sz w:val="16"/>
                <w:szCs w:val="16"/>
              </w:rPr>
            </w:pPr>
            <w:r>
              <w:rPr>
                <w:sz w:val="16"/>
                <w:szCs w:val="16"/>
              </w:rPr>
              <w:t xml:space="preserve">indicare la motivazione che induce ad una </w:t>
            </w:r>
            <w:r>
              <w:rPr>
                <w:i/>
                <w:sz w:val="16"/>
                <w:szCs w:val="16"/>
              </w:rPr>
              <w:t>valutazione positiva</w:t>
            </w:r>
            <w:r>
              <w:rPr>
                <w:sz w:val="16"/>
                <w:szCs w:val="16"/>
              </w:rPr>
              <w:t xml:space="preserve"> ed eventualmente che tipo di accorgimenti devono essere messi in atto per tutelare le matrici ambientali considerate (accorgimenti tecnici e/o criteri di sostenibilità ambientale)</w:t>
            </w:r>
          </w:p>
        </w:tc>
      </w:tr>
      <w:tr w:rsidR="00103EBA" w14:paraId="09529508" w14:textId="77777777">
        <w:trPr>
          <w:trHeight w:val="454"/>
        </w:trPr>
        <w:tc>
          <w:tcPr>
            <w:tcW w:w="1172" w:type="dxa"/>
            <w:vAlign w:val="center"/>
          </w:tcPr>
          <w:p w14:paraId="09529506" w14:textId="77777777" w:rsidR="00103EBA" w:rsidRDefault="00C82421">
            <w:pPr>
              <w:numPr>
                <w:ilvl w:val="0"/>
                <w:numId w:val="1"/>
              </w:numPr>
              <w:pBdr>
                <w:top w:val="nil"/>
                <w:left w:val="nil"/>
                <w:bottom w:val="nil"/>
                <w:right w:val="nil"/>
                <w:between w:val="nil"/>
              </w:pBdr>
              <w:spacing w:after="0" w:line="240" w:lineRule="auto"/>
              <w:ind w:left="451"/>
              <w:jc w:val="both"/>
              <w:rPr>
                <w:color w:val="000000"/>
                <w:sz w:val="18"/>
                <w:szCs w:val="18"/>
              </w:rPr>
            </w:pPr>
            <w:r>
              <w:rPr>
                <w:color w:val="000000"/>
                <w:sz w:val="18"/>
                <w:szCs w:val="18"/>
              </w:rPr>
              <w:t>NA</w:t>
            </w:r>
          </w:p>
        </w:tc>
        <w:tc>
          <w:tcPr>
            <w:tcW w:w="8457" w:type="dxa"/>
            <w:gridSpan w:val="2"/>
            <w:vAlign w:val="center"/>
          </w:tcPr>
          <w:p w14:paraId="09529507"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di non applicabilità</w:t>
            </w:r>
          </w:p>
        </w:tc>
      </w:tr>
      <w:tr w:rsidR="00103EBA" w14:paraId="0952951D" w14:textId="77777777">
        <w:tc>
          <w:tcPr>
            <w:tcW w:w="9629" w:type="dxa"/>
            <w:gridSpan w:val="3"/>
            <w:vAlign w:val="center"/>
          </w:tcPr>
          <w:p w14:paraId="09529509" w14:textId="77777777" w:rsidR="00103EBA" w:rsidRDefault="00C82421">
            <w:pPr>
              <w:spacing w:after="0" w:line="240" w:lineRule="auto"/>
              <w:jc w:val="both"/>
              <w:rPr>
                <w:b/>
                <w:sz w:val="18"/>
                <w:szCs w:val="18"/>
              </w:rPr>
            </w:pPr>
            <w:r>
              <w:rPr>
                <w:b/>
                <w:sz w:val="18"/>
                <w:szCs w:val="18"/>
              </w:rPr>
              <w:t xml:space="preserve">Specificare le motivazioni che hanno determinato l’attribuzione della risposta (obbligatorio): </w:t>
            </w:r>
          </w:p>
          <w:p w14:paraId="0952950A" w14:textId="77777777" w:rsidR="00103EBA" w:rsidRDefault="00C82421">
            <w:pPr>
              <w:spacing w:after="0" w:line="240" w:lineRule="auto"/>
              <w:jc w:val="both"/>
              <w:rPr>
                <w:b/>
                <w:sz w:val="18"/>
                <w:szCs w:val="18"/>
              </w:rPr>
            </w:pPr>
            <w:r>
              <w:rPr>
                <w:sz w:val="18"/>
                <w:szCs w:val="18"/>
              </w:rPr>
              <w:t>[</w:t>
            </w:r>
            <w:r>
              <w:rPr>
                <w:i/>
                <w:color w:val="000000"/>
                <w:sz w:val="18"/>
                <w:szCs w:val="18"/>
              </w:rPr>
              <w:t>Argomentare in che modo le tipologie di interventi previsti non determinano un danno significativo all’uso</w:t>
            </w:r>
            <w:r>
              <w:rPr>
                <w:i/>
                <w:color w:val="000000"/>
                <w:sz w:val="18"/>
                <w:szCs w:val="18"/>
              </w:rPr>
              <w:br/>
              <w:t>sostenibile e alla protezione delle acque e delle risorse marine, al buono stato o al buon potenziale ecologico di corpi idrici, comprese le acque di superficie e sotterranee, o al buono stato ecologico delle acque marine/ Argomentare in che modo le tipologie di interventi non trovano applicazione sull’obiettivo considerato]</w:t>
            </w:r>
          </w:p>
          <w:p w14:paraId="0952950B" w14:textId="77777777" w:rsidR="00103EBA" w:rsidRDefault="00103EBA">
            <w:pPr>
              <w:spacing w:after="0"/>
              <w:rPr>
                <w:sz w:val="18"/>
                <w:szCs w:val="18"/>
              </w:rPr>
            </w:pPr>
          </w:p>
          <w:p w14:paraId="0952950C" w14:textId="77777777" w:rsidR="00103EBA" w:rsidRDefault="00103EBA">
            <w:pPr>
              <w:spacing w:after="0"/>
              <w:rPr>
                <w:sz w:val="18"/>
                <w:szCs w:val="18"/>
              </w:rPr>
            </w:pPr>
          </w:p>
          <w:p w14:paraId="0952950D" w14:textId="77777777" w:rsidR="00103EBA" w:rsidRDefault="00103EBA">
            <w:pPr>
              <w:spacing w:after="0"/>
              <w:rPr>
                <w:sz w:val="18"/>
                <w:szCs w:val="18"/>
              </w:rPr>
            </w:pPr>
          </w:p>
          <w:p w14:paraId="0952950E" w14:textId="77777777" w:rsidR="00103EBA" w:rsidRDefault="00103EBA">
            <w:pPr>
              <w:spacing w:after="0"/>
              <w:rPr>
                <w:sz w:val="18"/>
                <w:szCs w:val="18"/>
              </w:rPr>
            </w:pPr>
          </w:p>
          <w:p w14:paraId="0952950F" w14:textId="77777777" w:rsidR="00103EBA" w:rsidRDefault="00103EBA">
            <w:pPr>
              <w:spacing w:after="0"/>
              <w:rPr>
                <w:sz w:val="18"/>
                <w:szCs w:val="18"/>
              </w:rPr>
            </w:pPr>
          </w:p>
          <w:p w14:paraId="09529510" w14:textId="77777777" w:rsidR="00103EBA" w:rsidRDefault="00103EBA">
            <w:pPr>
              <w:spacing w:after="0"/>
              <w:rPr>
                <w:sz w:val="18"/>
                <w:szCs w:val="18"/>
              </w:rPr>
            </w:pPr>
          </w:p>
          <w:p w14:paraId="09529511" w14:textId="77777777" w:rsidR="00103EBA" w:rsidRDefault="00103EBA">
            <w:pPr>
              <w:spacing w:after="0"/>
              <w:rPr>
                <w:sz w:val="18"/>
                <w:szCs w:val="18"/>
              </w:rPr>
            </w:pPr>
          </w:p>
          <w:p w14:paraId="09529512" w14:textId="77777777" w:rsidR="00103EBA" w:rsidRDefault="00103EBA">
            <w:pPr>
              <w:spacing w:after="0"/>
              <w:rPr>
                <w:sz w:val="18"/>
                <w:szCs w:val="18"/>
              </w:rPr>
            </w:pPr>
          </w:p>
          <w:p w14:paraId="09529513" w14:textId="77777777" w:rsidR="00103EBA" w:rsidRDefault="00103EBA">
            <w:pPr>
              <w:spacing w:after="0"/>
              <w:rPr>
                <w:sz w:val="18"/>
                <w:szCs w:val="18"/>
              </w:rPr>
            </w:pPr>
          </w:p>
          <w:p w14:paraId="09529514" w14:textId="77777777" w:rsidR="00103EBA" w:rsidRDefault="00103EBA">
            <w:pPr>
              <w:spacing w:after="0"/>
              <w:rPr>
                <w:sz w:val="18"/>
                <w:szCs w:val="18"/>
              </w:rPr>
            </w:pPr>
          </w:p>
          <w:p w14:paraId="09529515" w14:textId="77777777" w:rsidR="00103EBA" w:rsidRDefault="00103EBA">
            <w:pPr>
              <w:spacing w:after="0"/>
              <w:rPr>
                <w:sz w:val="18"/>
                <w:szCs w:val="18"/>
              </w:rPr>
            </w:pPr>
          </w:p>
          <w:p w14:paraId="09529516" w14:textId="77777777" w:rsidR="00103EBA" w:rsidRDefault="00103EBA">
            <w:pPr>
              <w:spacing w:after="0"/>
              <w:rPr>
                <w:sz w:val="18"/>
                <w:szCs w:val="18"/>
              </w:rPr>
            </w:pPr>
          </w:p>
          <w:p w14:paraId="09529517" w14:textId="77777777" w:rsidR="00103EBA" w:rsidRDefault="00103EBA">
            <w:pPr>
              <w:spacing w:after="0"/>
              <w:rPr>
                <w:sz w:val="18"/>
                <w:szCs w:val="18"/>
              </w:rPr>
            </w:pPr>
          </w:p>
          <w:p w14:paraId="09529518" w14:textId="77777777" w:rsidR="00103EBA" w:rsidRDefault="00103EBA">
            <w:pPr>
              <w:spacing w:after="0"/>
              <w:rPr>
                <w:sz w:val="18"/>
                <w:szCs w:val="18"/>
              </w:rPr>
            </w:pPr>
          </w:p>
          <w:p w14:paraId="09529519" w14:textId="77777777" w:rsidR="00103EBA" w:rsidRDefault="00103EBA">
            <w:pPr>
              <w:spacing w:after="0"/>
              <w:rPr>
                <w:sz w:val="18"/>
                <w:szCs w:val="18"/>
              </w:rPr>
            </w:pPr>
          </w:p>
          <w:p w14:paraId="0952951A" w14:textId="77777777" w:rsidR="00103EBA" w:rsidRDefault="00103EBA">
            <w:pPr>
              <w:spacing w:after="0"/>
              <w:rPr>
                <w:sz w:val="18"/>
                <w:szCs w:val="18"/>
              </w:rPr>
            </w:pPr>
          </w:p>
          <w:p w14:paraId="0952951B" w14:textId="77777777" w:rsidR="00103EBA" w:rsidRDefault="00103EBA">
            <w:pPr>
              <w:spacing w:after="0"/>
              <w:rPr>
                <w:sz w:val="18"/>
                <w:szCs w:val="18"/>
              </w:rPr>
            </w:pPr>
          </w:p>
          <w:p w14:paraId="0952951C" w14:textId="77777777" w:rsidR="00103EBA" w:rsidRDefault="00103EBA">
            <w:pPr>
              <w:spacing w:after="0"/>
              <w:rPr>
                <w:sz w:val="18"/>
                <w:szCs w:val="18"/>
              </w:rPr>
            </w:pPr>
          </w:p>
        </w:tc>
      </w:tr>
      <w:tr w:rsidR="00103EBA" w14:paraId="09529525" w14:textId="77777777">
        <w:tc>
          <w:tcPr>
            <w:tcW w:w="9629" w:type="dxa"/>
            <w:gridSpan w:val="3"/>
            <w:vAlign w:val="center"/>
          </w:tcPr>
          <w:p w14:paraId="0952951E" w14:textId="77777777" w:rsidR="00103EBA" w:rsidRDefault="00C82421">
            <w:pPr>
              <w:spacing w:after="0" w:line="240" w:lineRule="auto"/>
              <w:jc w:val="both"/>
              <w:rPr>
                <w:b/>
                <w:sz w:val="18"/>
                <w:szCs w:val="18"/>
              </w:rPr>
            </w:pPr>
            <w:r>
              <w:rPr>
                <w:b/>
                <w:sz w:val="18"/>
                <w:szCs w:val="18"/>
              </w:rPr>
              <w:t>Elaborato tecnico progettuale da cui è possibile desumere gli accorgimenti tecnici per il rispetto dell'obiettivo DNSH preso in esame in fase di attuazione dell’intervento</w:t>
            </w:r>
          </w:p>
          <w:p w14:paraId="0952951F" w14:textId="77777777" w:rsidR="00103EBA" w:rsidRDefault="00103EBA">
            <w:pPr>
              <w:spacing w:after="0" w:line="240" w:lineRule="auto"/>
              <w:jc w:val="both"/>
              <w:rPr>
                <w:b/>
              </w:rPr>
            </w:pPr>
          </w:p>
          <w:p w14:paraId="09529520" w14:textId="77777777" w:rsidR="00103EBA" w:rsidRDefault="00103EBA">
            <w:pPr>
              <w:spacing w:after="0" w:line="240" w:lineRule="auto"/>
              <w:jc w:val="both"/>
              <w:rPr>
                <w:b/>
              </w:rPr>
            </w:pPr>
          </w:p>
          <w:p w14:paraId="09529521" w14:textId="77777777" w:rsidR="00103EBA" w:rsidRDefault="00103EBA">
            <w:pPr>
              <w:spacing w:after="0" w:line="240" w:lineRule="auto"/>
              <w:jc w:val="both"/>
              <w:rPr>
                <w:b/>
              </w:rPr>
            </w:pPr>
          </w:p>
          <w:p w14:paraId="09529522" w14:textId="77777777" w:rsidR="00103EBA" w:rsidRDefault="00103EBA">
            <w:pPr>
              <w:spacing w:after="0" w:line="240" w:lineRule="auto"/>
              <w:jc w:val="both"/>
              <w:rPr>
                <w:b/>
              </w:rPr>
            </w:pPr>
          </w:p>
          <w:p w14:paraId="09529523" w14:textId="77777777" w:rsidR="00103EBA" w:rsidRDefault="00103EBA">
            <w:pPr>
              <w:spacing w:after="0" w:line="240" w:lineRule="auto"/>
              <w:jc w:val="both"/>
              <w:rPr>
                <w:b/>
              </w:rPr>
            </w:pPr>
          </w:p>
          <w:p w14:paraId="09529524" w14:textId="77777777" w:rsidR="00103EBA" w:rsidRDefault="00103EBA">
            <w:pPr>
              <w:spacing w:after="0" w:line="240" w:lineRule="auto"/>
              <w:jc w:val="both"/>
              <w:rPr>
                <w:b/>
              </w:rPr>
            </w:pPr>
          </w:p>
        </w:tc>
      </w:tr>
    </w:tbl>
    <w:p w14:paraId="09529526" w14:textId="77777777" w:rsidR="00103EBA" w:rsidRDefault="00103EBA">
      <w:pPr>
        <w:spacing w:before="240" w:after="0"/>
        <w:rPr>
          <w:sz w:val="18"/>
          <w:szCs w:val="18"/>
        </w:rPr>
      </w:pPr>
    </w:p>
    <w:p w14:paraId="09529527" w14:textId="77777777" w:rsidR="00103EBA" w:rsidRDefault="00C82421">
      <w:pPr>
        <w:spacing w:after="0" w:line="240" w:lineRule="auto"/>
        <w:rPr>
          <w:sz w:val="18"/>
          <w:szCs w:val="18"/>
        </w:rPr>
      </w:pPr>
      <w:r>
        <w:br w:type="page"/>
      </w:r>
    </w:p>
    <w:tbl>
      <w:tblPr>
        <w:tblStyle w:val="a3"/>
        <w:tblW w:w="9629"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72"/>
        <w:gridCol w:w="487"/>
        <w:gridCol w:w="7970"/>
      </w:tblGrid>
      <w:tr w:rsidR="00103EBA" w14:paraId="0952952A" w14:textId="77777777">
        <w:tc>
          <w:tcPr>
            <w:tcW w:w="1659" w:type="dxa"/>
            <w:gridSpan w:val="2"/>
            <w:vAlign w:val="center"/>
          </w:tcPr>
          <w:p w14:paraId="09529528" w14:textId="77777777" w:rsidR="00103EBA" w:rsidRDefault="00C82421">
            <w:pPr>
              <w:spacing w:after="0"/>
              <w:jc w:val="center"/>
              <w:rPr>
                <w:sz w:val="18"/>
                <w:szCs w:val="18"/>
                <w:u w:val="single"/>
              </w:rPr>
            </w:pPr>
            <w:r>
              <w:rPr>
                <w:sz w:val="18"/>
                <w:szCs w:val="18"/>
                <w:u w:val="single"/>
              </w:rPr>
              <w:lastRenderedPageBreak/>
              <w:t>OBIETTIVO DNSH</w:t>
            </w:r>
          </w:p>
        </w:tc>
        <w:tc>
          <w:tcPr>
            <w:tcW w:w="7970" w:type="dxa"/>
            <w:shd w:val="clear" w:color="auto" w:fill="BFBFBF"/>
            <w:vAlign w:val="center"/>
          </w:tcPr>
          <w:p w14:paraId="09529529" w14:textId="77777777" w:rsidR="00103EBA" w:rsidRDefault="00C82421">
            <w:pPr>
              <w:spacing w:after="0"/>
              <w:rPr>
                <w:sz w:val="18"/>
                <w:szCs w:val="18"/>
                <w:u w:val="single"/>
              </w:rPr>
            </w:pPr>
            <w:r>
              <w:rPr>
                <w:sz w:val="18"/>
                <w:szCs w:val="18"/>
              </w:rPr>
              <w:t xml:space="preserve">4) </w:t>
            </w:r>
            <w:r>
              <w:rPr>
                <w:b/>
                <w:sz w:val="18"/>
                <w:szCs w:val="18"/>
              </w:rPr>
              <w:t>Transizione verso l’economia circolare, con riferimento anche a riduzione e riciclo dei rifiuti</w:t>
            </w:r>
          </w:p>
        </w:tc>
      </w:tr>
      <w:tr w:rsidR="00103EBA" w14:paraId="0952952C" w14:textId="77777777">
        <w:trPr>
          <w:trHeight w:val="344"/>
        </w:trPr>
        <w:tc>
          <w:tcPr>
            <w:tcW w:w="9629" w:type="dxa"/>
            <w:gridSpan w:val="3"/>
            <w:vAlign w:val="center"/>
          </w:tcPr>
          <w:p w14:paraId="0952952B" w14:textId="77777777" w:rsidR="00103EBA" w:rsidRDefault="00C82421">
            <w:pPr>
              <w:spacing w:after="0"/>
              <w:rPr>
                <w:sz w:val="18"/>
                <w:szCs w:val="18"/>
              </w:rPr>
            </w:pPr>
            <w:r>
              <w:rPr>
                <w:sz w:val="18"/>
                <w:szCs w:val="18"/>
              </w:rPr>
              <w:t xml:space="preserve">Matrice ambientale di riferimento: </w:t>
            </w:r>
            <w:r>
              <w:rPr>
                <w:b/>
                <w:sz w:val="18"/>
                <w:szCs w:val="18"/>
              </w:rPr>
              <w:t>acqua/biodiversità/aria/suolo</w:t>
            </w:r>
          </w:p>
        </w:tc>
      </w:tr>
      <w:tr w:rsidR="00103EBA" w14:paraId="0952952E" w14:textId="77777777">
        <w:trPr>
          <w:trHeight w:val="376"/>
        </w:trPr>
        <w:tc>
          <w:tcPr>
            <w:tcW w:w="9629" w:type="dxa"/>
            <w:gridSpan w:val="3"/>
            <w:vAlign w:val="center"/>
          </w:tcPr>
          <w:p w14:paraId="0952952D" w14:textId="77777777" w:rsidR="00103EBA" w:rsidRDefault="00C82421">
            <w:pPr>
              <w:spacing w:after="0"/>
              <w:rPr>
                <w:sz w:val="18"/>
                <w:szCs w:val="18"/>
              </w:rPr>
            </w:pPr>
            <w:r>
              <w:rPr>
                <w:b/>
                <w:sz w:val="18"/>
                <w:szCs w:val="18"/>
              </w:rPr>
              <w:t>Ci si attende che la tipologia di intervento:</w:t>
            </w:r>
            <w:r>
              <w:rPr>
                <w:b/>
                <w:sz w:val="18"/>
                <w:szCs w:val="18"/>
              </w:rPr>
              <w:br/>
              <w:t>• comporti un aumento significativo della produzione, dell’incenerimento o dello smaltimento dei rifiuti, ad eccezione dell’incenerimento di rifiuti pericolosi non riciclabili?</w:t>
            </w:r>
            <w:r>
              <w:rPr>
                <w:b/>
                <w:sz w:val="18"/>
                <w:szCs w:val="18"/>
              </w:rPr>
              <w:br/>
              <w:t>• comporti inefficienze significative, non minimizzate da misure adeguate, nell’uso diretto o indiretto di risorse naturali quali energia, materiali, metalli, acqua, biomassa, aria e suolo, in qualunque fase del loro ciclo di vita?</w:t>
            </w:r>
            <w:r>
              <w:rPr>
                <w:b/>
                <w:sz w:val="18"/>
                <w:szCs w:val="18"/>
              </w:rPr>
              <w:br/>
              <w:t>• causi un danno ambientale significativo e a lungo termine sotto il profilo dell’economia circolare?</w:t>
            </w:r>
          </w:p>
        </w:tc>
      </w:tr>
      <w:tr w:rsidR="00103EBA" w14:paraId="09529531" w14:textId="77777777">
        <w:trPr>
          <w:trHeight w:val="454"/>
        </w:trPr>
        <w:tc>
          <w:tcPr>
            <w:tcW w:w="1172" w:type="dxa"/>
            <w:vAlign w:val="center"/>
          </w:tcPr>
          <w:p w14:paraId="0952952F" w14:textId="77777777" w:rsidR="00103EBA" w:rsidRDefault="00C82421">
            <w:pPr>
              <w:numPr>
                <w:ilvl w:val="0"/>
                <w:numId w:val="2"/>
              </w:numPr>
              <w:pBdr>
                <w:top w:val="nil"/>
                <w:left w:val="nil"/>
                <w:bottom w:val="nil"/>
                <w:right w:val="nil"/>
                <w:between w:val="nil"/>
              </w:pBdr>
              <w:spacing w:after="0" w:line="240" w:lineRule="auto"/>
              <w:ind w:left="451" w:hanging="283"/>
              <w:jc w:val="both"/>
              <w:rPr>
                <w:color w:val="000000"/>
                <w:sz w:val="18"/>
                <w:szCs w:val="18"/>
              </w:rPr>
            </w:pPr>
            <w:r>
              <w:rPr>
                <w:color w:val="000000"/>
                <w:sz w:val="18"/>
                <w:szCs w:val="18"/>
              </w:rPr>
              <w:t>SI</w:t>
            </w:r>
          </w:p>
        </w:tc>
        <w:tc>
          <w:tcPr>
            <w:tcW w:w="8457" w:type="dxa"/>
            <w:gridSpan w:val="2"/>
            <w:vAlign w:val="center"/>
          </w:tcPr>
          <w:p w14:paraId="09529530" w14:textId="77777777" w:rsidR="00103EBA" w:rsidRDefault="00C82421">
            <w:pPr>
              <w:spacing w:after="0"/>
              <w:jc w:val="both"/>
              <w:rPr>
                <w:b/>
                <w:sz w:val="16"/>
                <w:szCs w:val="16"/>
              </w:rPr>
            </w:pPr>
            <w:r>
              <w:rPr>
                <w:sz w:val="16"/>
                <w:szCs w:val="16"/>
              </w:rPr>
              <w:t xml:space="preserve">indicare la motivazione che induce ad una </w:t>
            </w:r>
            <w:r>
              <w:rPr>
                <w:i/>
                <w:sz w:val="16"/>
                <w:szCs w:val="16"/>
              </w:rPr>
              <w:t>valutazione negativa</w:t>
            </w:r>
            <w:r>
              <w:rPr>
                <w:sz w:val="16"/>
                <w:szCs w:val="16"/>
              </w:rPr>
              <w:t xml:space="preserve"> e che il tipo di accorgimento deve essere messo in atto per tutelare le matrici ambientali considerate (accorgimenti tecnici e/o criteri di sostenibilità ambientale)</w:t>
            </w:r>
          </w:p>
        </w:tc>
      </w:tr>
      <w:tr w:rsidR="00103EBA" w14:paraId="09529534" w14:textId="77777777">
        <w:trPr>
          <w:trHeight w:val="454"/>
        </w:trPr>
        <w:tc>
          <w:tcPr>
            <w:tcW w:w="1172" w:type="dxa"/>
            <w:vAlign w:val="center"/>
          </w:tcPr>
          <w:p w14:paraId="09529532" w14:textId="77777777" w:rsidR="00103EBA" w:rsidRDefault="00C82421">
            <w:pPr>
              <w:numPr>
                <w:ilvl w:val="0"/>
                <w:numId w:val="2"/>
              </w:numPr>
              <w:pBdr>
                <w:top w:val="nil"/>
                <w:left w:val="nil"/>
                <w:bottom w:val="nil"/>
                <w:right w:val="nil"/>
                <w:between w:val="nil"/>
              </w:pBdr>
              <w:spacing w:after="0" w:line="240" w:lineRule="auto"/>
              <w:ind w:left="451" w:hanging="283"/>
              <w:jc w:val="both"/>
              <w:rPr>
                <w:color w:val="000000"/>
                <w:sz w:val="18"/>
                <w:szCs w:val="18"/>
              </w:rPr>
            </w:pPr>
            <w:r>
              <w:rPr>
                <w:color w:val="000000"/>
                <w:sz w:val="18"/>
                <w:szCs w:val="18"/>
              </w:rPr>
              <w:t>NO</w:t>
            </w:r>
          </w:p>
        </w:tc>
        <w:tc>
          <w:tcPr>
            <w:tcW w:w="8457" w:type="dxa"/>
            <w:gridSpan w:val="2"/>
            <w:vAlign w:val="center"/>
          </w:tcPr>
          <w:p w14:paraId="09529533" w14:textId="77777777" w:rsidR="00103EBA" w:rsidRDefault="00C82421">
            <w:pPr>
              <w:spacing w:after="0"/>
              <w:jc w:val="both"/>
              <w:rPr>
                <w:b/>
                <w:sz w:val="16"/>
                <w:szCs w:val="16"/>
              </w:rPr>
            </w:pPr>
            <w:r>
              <w:rPr>
                <w:sz w:val="16"/>
                <w:szCs w:val="16"/>
              </w:rPr>
              <w:t xml:space="preserve">indicare la motivazione che induce ad una </w:t>
            </w:r>
            <w:r>
              <w:rPr>
                <w:i/>
                <w:sz w:val="16"/>
                <w:szCs w:val="16"/>
              </w:rPr>
              <w:t>valutazione positiva</w:t>
            </w:r>
            <w:r>
              <w:rPr>
                <w:sz w:val="16"/>
                <w:szCs w:val="16"/>
              </w:rPr>
              <w:t xml:space="preserve"> ed eventualmente che tipo di accorgimenti devono essere messi in atto per tutelare le matrici ambientali considerate (accorgimenti tecnici e/o criteri di sostenibilità ambientale)</w:t>
            </w:r>
          </w:p>
        </w:tc>
      </w:tr>
      <w:tr w:rsidR="00103EBA" w14:paraId="09529537" w14:textId="77777777">
        <w:trPr>
          <w:trHeight w:val="454"/>
        </w:trPr>
        <w:tc>
          <w:tcPr>
            <w:tcW w:w="1172" w:type="dxa"/>
            <w:vAlign w:val="center"/>
          </w:tcPr>
          <w:p w14:paraId="09529535" w14:textId="77777777" w:rsidR="00103EBA" w:rsidRDefault="00C82421">
            <w:pPr>
              <w:numPr>
                <w:ilvl w:val="0"/>
                <w:numId w:val="2"/>
              </w:numPr>
              <w:pBdr>
                <w:top w:val="nil"/>
                <w:left w:val="nil"/>
                <w:bottom w:val="nil"/>
                <w:right w:val="nil"/>
                <w:between w:val="nil"/>
              </w:pBdr>
              <w:spacing w:after="0" w:line="240" w:lineRule="auto"/>
              <w:ind w:left="451" w:hanging="283"/>
              <w:jc w:val="both"/>
              <w:rPr>
                <w:color w:val="000000"/>
                <w:sz w:val="18"/>
                <w:szCs w:val="18"/>
              </w:rPr>
            </w:pPr>
            <w:r>
              <w:rPr>
                <w:color w:val="000000"/>
                <w:sz w:val="18"/>
                <w:szCs w:val="18"/>
              </w:rPr>
              <w:t>NA</w:t>
            </w:r>
          </w:p>
        </w:tc>
        <w:tc>
          <w:tcPr>
            <w:tcW w:w="8457" w:type="dxa"/>
            <w:gridSpan w:val="2"/>
            <w:vAlign w:val="center"/>
          </w:tcPr>
          <w:p w14:paraId="09529536"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di non applicabilità</w:t>
            </w:r>
          </w:p>
        </w:tc>
      </w:tr>
      <w:tr w:rsidR="00103EBA" w14:paraId="0952954C" w14:textId="77777777">
        <w:tc>
          <w:tcPr>
            <w:tcW w:w="9629" w:type="dxa"/>
            <w:gridSpan w:val="3"/>
            <w:vAlign w:val="center"/>
          </w:tcPr>
          <w:p w14:paraId="09529538" w14:textId="77777777" w:rsidR="00103EBA" w:rsidRDefault="00C82421">
            <w:pPr>
              <w:spacing w:after="0" w:line="240" w:lineRule="auto"/>
              <w:jc w:val="both"/>
              <w:rPr>
                <w:b/>
                <w:sz w:val="18"/>
                <w:szCs w:val="18"/>
              </w:rPr>
            </w:pPr>
            <w:r>
              <w:rPr>
                <w:b/>
                <w:sz w:val="18"/>
                <w:szCs w:val="18"/>
              </w:rPr>
              <w:t xml:space="preserve">Specificare le motivazioni che hanno determinato l’attribuzione della risposta (obbligatorio): </w:t>
            </w:r>
          </w:p>
          <w:p w14:paraId="09529539" w14:textId="77777777" w:rsidR="00103EBA" w:rsidRDefault="00C82421">
            <w:pPr>
              <w:spacing w:after="0" w:line="240" w:lineRule="auto"/>
              <w:jc w:val="both"/>
              <w:rPr>
                <w:b/>
                <w:sz w:val="18"/>
                <w:szCs w:val="18"/>
              </w:rPr>
            </w:pPr>
            <w:r>
              <w:rPr>
                <w:sz w:val="18"/>
                <w:szCs w:val="18"/>
              </w:rPr>
              <w:t>[</w:t>
            </w:r>
            <w:r>
              <w:rPr>
                <w:i/>
                <w:color w:val="000000"/>
                <w:sz w:val="18"/>
                <w:szCs w:val="18"/>
              </w:rPr>
              <w:t>Argomentare in che modo le tipologie di interventi previsti non determinano un danno significativo alla prevenzione e alla riduzione dell’inquinamento/ Argomentare in che modo le tipologie di interventi non trovano applicazione sull’obiettivo considerato]</w:t>
            </w:r>
          </w:p>
          <w:p w14:paraId="0952953A" w14:textId="77777777" w:rsidR="00103EBA" w:rsidRDefault="00103EBA">
            <w:pPr>
              <w:spacing w:after="0"/>
              <w:rPr>
                <w:sz w:val="18"/>
                <w:szCs w:val="18"/>
              </w:rPr>
            </w:pPr>
          </w:p>
          <w:p w14:paraId="0952953B" w14:textId="77777777" w:rsidR="00103EBA" w:rsidRDefault="00103EBA">
            <w:pPr>
              <w:spacing w:after="0"/>
              <w:rPr>
                <w:sz w:val="18"/>
                <w:szCs w:val="18"/>
              </w:rPr>
            </w:pPr>
          </w:p>
          <w:p w14:paraId="0952953C" w14:textId="77777777" w:rsidR="00103EBA" w:rsidRDefault="00103EBA">
            <w:pPr>
              <w:spacing w:after="0"/>
              <w:rPr>
                <w:sz w:val="18"/>
                <w:szCs w:val="18"/>
              </w:rPr>
            </w:pPr>
          </w:p>
          <w:p w14:paraId="0952953D" w14:textId="77777777" w:rsidR="00103EBA" w:rsidRDefault="00103EBA">
            <w:pPr>
              <w:spacing w:after="0"/>
              <w:rPr>
                <w:sz w:val="18"/>
                <w:szCs w:val="18"/>
              </w:rPr>
            </w:pPr>
          </w:p>
          <w:p w14:paraId="0952953E" w14:textId="77777777" w:rsidR="00103EBA" w:rsidRDefault="00103EBA">
            <w:pPr>
              <w:spacing w:after="0"/>
              <w:rPr>
                <w:sz w:val="18"/>
                <w:szCs w:val="18"/>
              </w:rPr>
            </w:pPr>
          </w:p>
          <w:p w14:paraId="0952953F" w14:textId="77777777" w:rsidR="00103EBA" w:rsidRDefault="00103EBA">
            <w:pPr>
              <w:spacing w:after="0"/>
              <w:rPr>
                <w:sz w:val="18"/>
                <w:szCs w:val="18"/>
              </w:rPr>
            </w:pPr>
          </w:p>
          <w:p w14:paraId="09529540" w14:textId="77777777" w:rsidR="00103EBA" w:rsidRDefault="00103EBA">
            <w:pPr>
              <w:spacing w:after="0"/>
              <w:rPr>
                <w:sz w:val="18"/>
                <w:szCs w:val="18"/>
              </w:rPr>
            </w:pPr>
          </w:p>
          <w:p w14:paraId="09529541" w14:textId="77777777" w:rsidR="00103EBA" w:rsidRDefault="00103EBA">
            <w:pPr>
              <w:spacing w:after="0"/>
              <w:rPr>
                <w:sz w:val="18"/>
                <w:szCs w:val="18"/>
              </w:rPr>
            </w:pPr>
          </w:p>
          <w:p w14:paraId="09529542" w14:textId="77777777" w:rsidR="00103EBA" w:rsidRDefault="00103EBA">
            <w:pPr>
              <w:spacing w:after="0"/>
              <w:rPr>
                <w:sz w:val="18"/>
                <w:szCs w:val="18"/>
              </w:rPr>
            </w:pPr>
          </w:p>
          <w:p w14:paraId="09529543" w14:textId="77777777" w:rsidR="00103EBA" w:rsidRDefault="00103EBA">
            <w:pPr>
              <w:spacing w:after="0"/>
              <w:rPr>
                <w:sz w:val="18"/>
                <w:szCs w:val="18"/>
              </w:rPr>
            </w:pPr>
          </w:p>
          <w:p w14:paraId="09529544" w14:textId="77777777" w:rsidR="00103EBA" w:rsidRDefault="00103EBA">
            <w:pPr>
              <w:spacing w:after="0"/>
              <w:rPr>
                <w:sz w:val="18"/>
                <w:szCs w:val="18"/>
              </w:rPr>
            </w:pPr>
          </w:p>
          <w:p w14:paraId="09529545" w14:textId="77777777" w:rsidR="00103EBA" w:rsidRDefault="00103EBA">
            <w:pPr>
              <w:spacing w:after="0"/>
              <w:rPr>
                <w:sz w:val="18"/>
                <w:szCs w:val="18"/>
              </w:rPr>
            </w:pPr>
          </w:p>
          <w:p w14:paraId="09529546" w14:textId="77777777" w:rsidR="00103EBA" w:rsidRDefault="00103EBA">
            <w:pPr>
              <w:spacing w:after="0"/>
              <w:rPr>
                <w:sz w:val="18"/>
                <w:szCs w:val="18"/>
              </w:rPr>
            </w:pPr>
          </w:p>
          <w:p w14:paraId="09529547" w14:textId="77777777" w:rsidR="00103EBA" w:rsidRDefault="00103EBA">
            <w:pPr>
              <w:spacing w:after="0"/>
              <w:rPr>
                <w:sz w:val="18"/>
                <w:szCs w:val="18"/>
              </w:rPr>
            </w:pPr>
          </w:p>
          <w:p w14:paraId="09529548" w14:textId="77777777" w:rsidR="00103EBA" w:rsidRDefault="00103EBA">
            <w:pPr>
              <w:spacing w:after="0"/>
              <w:rPr>
                <w:sz w:val="18"/>
                <w:szCs w:val="18"/>
              </w:rPr>
            </w:pPr>
          </w:p>
          <w:p w14:paraId="09529549" w14:textId="77777777" w:rsidR="00103EBA" w:rsidRDefault="00103EBA">
            <w:pPr>
              <w:spacing w:after="0"/>
              <w:rPr>
                <w:sz w:val="18"/>
                <w:szCs w:val="18"/>
              </w:rPr>
            </w:pPr>
          </w:p>
          <w:p w14:paraId="0952954A" w14:textId="77777777" w:rsidR="00103EBA" w:rsidRDefault="00103EBA">
            <w:pPr>
              <w:spacing w:after="0"/>
              <w:rPr>
                <w:sz w:val="18"/>
                <w:szCs w:val="18"/>
              </w:rPr>
            </w:pPr>
          </w:p>
          <w:p w14:paraId="0952954B" w14:textId="77777777" w:rsidR="00103EBA" w:rsidRDefault="00103EBA">
            <w:pPr>
              <w:spacing w:after="0"/>
              <w:rPr>
                <w:sz w:val="18"/>
                <w:szCs w:val="18"/>
              </w:rPr>
            </w:pPr>
          </w:p>
        </w:tc>
      </w:tr>
      <w:tr w:rsidR="00103EBA" w14:paraId="09529554" w14:textId="77777777">
        <w:tc>
          <w:tcPr>
            <w:tcW w:w="9629" w:type="dxa"/>
            <w:gridSpan w:val="3"/>
            <w:vAlign w:val="center"/>
          </w:tcPr>
          <w:p w14:paraId="0952954D" w14:textId="77777777" w:rsidR="00103EBA" w:rsidRDefault="00C82421">
            <w:pPr>
              <w:spacing w:after="0" w:line="240" w:lineRule="auto"/>
              <w:jc w:val="both"/>
              <w:rPr>
                <w:b/>
                <w:sz w:val="18"/>
                <w:szCs w:val="18"/>
              </w:rPr>
            </w:pPr>
            <w:r>
              <w:rPr>
                <w:b/>
                <w:sz w:val="18"/>
                <w:szCs w:val="18"/>
              </w:rPr>
              <w:t>Elaborato tecnico progettuale da cui è possibile desumere gli accorgimenti tecnici per il rispetto dell'obiettivo DNSH preso in esame in fase di attuazione dell’intervento</w:t>
            </w:r>
          </w:p>
          <w:p w14:paraId="0952954E" w14:textId="77777777" w:rsidR="00103EBA" w:rsidRDefault="00103EBA">
            <w:pPr>
              <w:spacing w:after="0" w:line="240" w:lineRule="auto"/>
              <w:jc w:val="both"/>
              <w:rPr>
                <w:b/>
              </w:rPr>
            </w:pPr>
          </w:p>
          <w:p w14:paraId="0952954F" w14:textId="77777777" w:rsidR="00103EBA" w:rsidRDefault="00103EBA">
            <w:pPr>
              <w:spacing w:after="0" w:line="240" w:lineRule="auto"/>
              <w:jc w:val="both"/>
              <w:rPr>
                <w:b/>
              </w:rPr>
            </w:pPr>
          </w:p>
          <w:p w14:paraId="09529550" w14:textId="77777777" w:rsidR="00103EBA" w:rsidRDefault="00103EBA">
            <w:pPr>
              <w:spacing w:after="0" w:line="240" w:lineRule="auto"/>
              <w:jc w:val="both"/>
              <w:rPr>
                <w:b/>
              </w:rPr>
            </w:pPr>
          </w:p>
          <w:p w14:paraId="09529551" w14:textId="77777777" w:rsidR="00103EBA" w:rsidRDefault="00103EBA">
            <w:pPr>
              <w:spacing w:after="0" w:line="240" w:lineRule="auto"/>
              <w:jc w:val="both"/>
              <w:rPr>
                <w:b/>
              </w:rPr>
            </w:pPr>
          </w:p>
          <w:p w14:paraId="09529552" w14:textId="77777777" w:rsidR="00103EBA" w:rsidRDefault="00103EBA">
            <w:pPr>
              <w:spacing w:after="0" w:line="240" w:lineRule="auto"/>
              <w:jc w:val="both"/>
              <w:rPr>
                <w:b/>
              </w:rPr>
            </w:pPr>
          </w:p>
          <w:p w14:paraId="09529553" w14:textId="77777777" w:rsidR="00103EBA" w:rsidRDefault="00103EBA">
            <w:pPr>
              <w:spacing w:after="0" w:line="240" w:lineRule="auto"/>
              <w:jc w:val="both"/>
              <w:rPr>
                <w:b/>
              </w:rPr>
            </w:pPr>
          </w:p>
        </w:tc>
      </w:tr>
    </w:tbl>
    <w:p w14:paraId="09529555" w14:textId="77777777" w:rsidR="00103EBA" w:rsidRDefault="00103EBA">
      <w:pPr>
        <w:spacing w:after="0" w:line="240" w:lineRule="auto"/>
        <w:rPr>
          <w:sz w:val="18"/>
          <w:szCs w:val="18"/>
        </w:rPr>
      </w:pPr>
    </w:p>
    <w:p w14:paraId="09529556" w14:textId="77777777" w:rsidR="00103EBA" w:rsidRDefault="00C82421">
      <w:pPr>
        <w:spacing w:after="0" w:line="240" w:lineRule="auto"/>
        <w:rPr>
          <w:sz w:val="18"/>
          <w:szCs w:val="18"/>
        </w:rPr>
      </w:pPr>
      <w:r>
        <w:br w:type="page"/>
      </w:r>
    </w:p>
    <w:tbl>
      <w:tblPr>
        <w:tblStyle w:val="a4"/>
        <w:tblW w:w="9629"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34"/>
        <w:gridCol w:w="382"/>
        <w:gridCol w:w="8113"/>
      </w:tblGrid>
      <w:tr w:rsidR="00103EBA" w14:paraId="09529559" w14:textId="77777777">
        <w:tc>
          <w:tcPr>
            <w:tcW w:w="1516" w:type="dxa"/>
            <w:gridSpan w:val="2"/>
            <w:vAlign w:val="center"/>
          </w:tcPr>
          <w:p w14:paraId="09529557" w14:textId="77777777" w:rsidR="00103EBA" w:rsidRDefault="00C82421">
            <w:pPr>
              <w:spacing w:after="0"/>
              <w:jc w:val="center"/>
              <w:rPr>
                <w:sz w:val="18"/>
                <w:szCs w:val="18"/>
                <w:u w:val="single"/>
              </w:rPr>
            </w:pPr>
            <w:r>
              <w:rPr>
                <w:sz w:val="18"/>
                <w:szCs w:val="18"/>
                <w:u w:val="single"/>
              </w:rPr>
              <w:lastRenderedPageBreak/>
              <w:t>OBIETTIVO DNSH</w:t>
            </w:r>
          </w:p>
        </w:tc>
        <w:tc>
          <w:tcPr>
            <w:tcW w:w="8113" w:type="dxa"/>
            <w:shd w:val="clear" w:color="auto" w:fill="BFBFBF"/>
            <w:vAlign w:val="center"/>
          </w:tcPr>
          <w:p w14:paraId="09529558" w14:textId="77777777" w:rsidR="00103EBA" w:rsidRDefault="00C82421">
            <w:pPr>
              <w:spacing w:after="0"/>
              <w:rPr>
                <w:sz w:val="18"/>
                <w:szCs w:val="18"/>
                <w:u w:val="single"/>
              </w:rPr>
            </w:pPr>
            <w:r>
              <w:rPr>
                <w:sz w:val="18"/>
                <w:szCs w:val="18"/>
              </w:rPr>
              <w:t xml:space="preserve">5) </w:t>
            </w:r>
            <w:r>
              <w:rPr>
                <w:b/>
                <w:sz w:val="18"/>
                <w:szCs w:val="18"/>
              </w:rPr>
              <w:t>Prevenzione e riduzione dell’inquinamento dell’aria, dell’acqua o del suolo</w:t>
            </w:r>
          </w:p>
        </w:tc>
      </w:tr>
      <w:tr w:rsidR="00103EBA" w14:paraId="0952955B" w14:textId="77777777">
        <w:trPr>
          <w:trHeight w:val="344"/>
        </w:trPr>
        <w:tc>
          <w:tcPr>
            <w:tcW w:w="9629" w:type="dxa"/>
            <w:gridSpan w:val="3"/>
            <w:vAlign w:val="center"/>
          </w:tcPr>
          <w:p w14:paraId="0952955A" w14:textId="77777777" w:rsidR="00103EBA" w:rsidRDefault="00C82421">
            <w:pPr>
              <w:spacing w:after="0"/>
              <w:rPr>
                <w:sz w:val="18"/>
                <w:szCs w:val="18"/>
              </w:rPr>
            </w:pPr>
            <w:r>
              <w:rPr>
                <w:sz w:val="18"/>
                <w:szCs w:val="18"/>
              </w:rPr>
              <w:t xml:space="preserve">Matrice ambientale di riferimento: </w:t>
            </w:r>
            <w:r>
              <w:rPr>
                <w:b/>
                <w:sz w:val="18"/>
                <w:szCs w:val="18"/>
              </w:rPr>
              <w:t>aria/acqua/suolo</w:t>
            </w:r>
          </w:p>
        </w:tc>
      </w:tr>
      <w:tr w:rsidR="00103EBA" w14:paraId="0952955D" w14:textId="77777777">
        <w:trPr>
          <w:trHeight w:val="376"/>
        </w:trPr>
        <w:tc>
          <w:tcPr>
            <w:tcW w:w="9629" w:type="dxa"/>
            <w:gridSpan w:val="3"/>
            <w:vAlign w:val="center"/>
          </w:tcPr>
          <w:p w14:paraId="0952955C" w14:textId="77777777" w:rsidR="00103EBA" w:rsidRDefault="00C82421">
            <w:pPr>
              <w:spacing w:after="0"/>
              <w:rPr>
                <w:sz w:val="18"/>
                <w:szCs w:val="18"/>
              </w:rPr>
            </w:pPr>
            <w:r>
              <w:rPr>
                <w:b/>
                <w:sz w:val="18"/>
                <w:szCs w:val="18"/>
              </w:rPr>
              <w:t>Ci si attende che l'intervento comporti un aumento significativo delle emissioni di inquinanti nell’aria, nell’acqua o nel suolo?</w:t>
            </w:r>
          </w:p>
        </w:tc>
      </w:tr>
      <w:tr w:rsidR="00103EBA" w14:paraId="09529560" w14:textId="77777777">
        <w:trPr>
          <w:trHeight w:val="510"/>
        </w:trPr>
        <w:tc>
          <w:tcPr>
            <w:tcW w:w="1134" w:type="dxa"/>
            <w:vAlign w:val="center"/>
          </w:tcPr>
          <w:p w14:paraId="0952955E" w14:textId="77777777" w:rsidR="00103EBA" w:rsidRDefault="00C82421">
            <w:pPr>
              <w:numPr>
                <w:ilvl w:val="0"/>
                <w:numId w:val="3"/>
              </w:numPr>
              <w:pBdr>
                <w:top w:val="nil"/>
                <w:left w:val="nil"/>
                <w:bottom w:val="nil"/>
                <w:right w:val="nil"/>
                <w:between w:val="nil"/>
              </w:pBdr>
              <w:spacing w:after="0" w:line="240" w:lineRule="auto"/>
              <w:ind w:left="451" w:hanging="283"/>
              <w:jc w:val="both"/>
              <w:rPr>
                <w:color w:val="000000"/>
                <w:sz w:val="18"/>
                <w:szCs w:val="18"/>
              </w:rPr>
            </w:pPr>
            <w:r>
              <w:rPr>
                <w:color w:val="000000"/>
                <w:sz w:val="18"/>
                <w:szCs w:val="18"/>
              </w:rPr>
              <w:t>SI</w:t>
            </w:r>
          </w:p>
        </w:tc>
        <w:tc>
          <w:tcPr>
            <w:tcW w:w="8495" w:type="dxa"/>
            <w:gridSpan w:val="2"/>
            <w:vAlign w:val="center"/>
          </w:tcPr>
          <w:p w14:paraId="0952955F"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negativa</w:t>
            </w:r>
            <w:r>
              <w:rPr>
                <w:sz w:val="16"/>
                <w:szCs w:val="16"/>
              </w:rPr>
              <w:t xml:space="preserve"> e che il tipo di accorgimento deve essere messo in atto per tutelare le matrici ambientali considerate (accorgimenti tecnici e/o criteri di sostenibilità ambientale)</w:t>
            </w:r>
          </w:p>
        </w:tc>
      </w:tr>
      <w:tr w:rsidR="00103EBA" w14:paraId="09529563" w14:textId="77777777">
        <w:trPr>
          <w:trHeight w:val="510"/>
        </w:trPr>
        <w:tc>
          <w:tcPr>
            <w:tcW w:w="1134" w:type="dxa"/>
            <w:vAlign w:val="center"/>
          </w:tcPr>
          <w:p w14:paraId="09529561" w14:textId="77777777" w:rsidR="00103EBA" w:rsidRDefault="00C82421">
            <w:pPr>
              <w:numPr>
                <w:ilvl w:val="0"/>
                <w:numId w:val="3"/>
              </w:numPr>
              <w:pBdr>
                <w:top w:val="nil"/>
                <w:left w:val="nil"/>
                <w:bottom w:val="nil"/>
                <w:right w:val="nil"/>
                <w:between w:val="nil"/>
              </w:pBdr>
              <w:spacing w:after="0" w:line="240" w:lineRule="auto"/>
              <w:ind w:left="451" w:hanging="283"/>
              <w:jc w:val="both"/>
              <w:rPr>
                <w:color w:val="000000"/>
                <w:sz w:val="18"/>
                <w:szCs w:val="18"/>
              </w:rPr>
            </w:pPr>
            <w:r>
              <w:rPr>
                <w:color w:val="000000"/>
                <w:sz w:val="18"/>
                <w:szCs w:val="18"/>
              </w:rPr>
              <w:t>NO</w:t>
            </w:r>
          </w:p>
        </w:tc>
        <w:tc>
          <w:tcPr>
            <w:tcW w:w="8495" w:type="dxa"/>
            <w:gridSpan w:val="2"/>
            <w:vAlign w:val="center"/>
          </w:tcPr>
          <w:p w14:paraId="09529562"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positiva</w:t>
            </w:r>
            <w:r>
              <w:rPr>
                <w:sz w:val="16"/>
                <w:szCs w:val="16"/>
              </w:rPr>
              <w:t xml:space="preserve"> ed eventualmente che tipo di accorgimenti devono essere messi in atto per tutelare le matrici ambientali considerate (accorgimenti tecnici e/o criteri di sostenibilità ambientale)</w:t>
            </w:r>
          </w:p>
        </w:tc>
      </w:tr>
      <w:tr w:rsidR="00103EBA" w14:paraId="09529566" w14:textId="77777777">
        <w:trPr>
          <w:trHeight w:val="510"/>
        </w:trPr>
        <w:tc>
          <w:tcPr>
            <w:tcW w:w="1134" w:type="dxa"/>
            <w:vAlign w:val="center"/>
          </w:tcPr>
          <w:p w14:paraId="09529564" w14:textId="77777777" w:rsidR="00103EBA" w:rsidRDefault="00C82421">
            <w:pPr>
              <w:numPr>
                <w:ilvl w:val="0"/>
                <w:numId w:val="3"/>
              </w:numPr>
              <w:pBdr>
                <w:top w:val="nil"/>
                <w:left w:val="nil"/>
                <w:bottom w:val="nil"/>
                <w:right w:val="nil"/>
                <w:between w:val="nil"/>
              </w:pBdr>
              <w:spacing w:after="0" w:line="240" w:lineRule="auto"/>
              <w:ind w:left="451" w:hanging="283"/>
              <w:jc w:val="both"/>
              <w:rPr>
                <w:color w:val="000000"/>
                <w:sz w:val="18"/>
                <w:szCs w:val="18"/>
              </w:rPr>
            </w:pPr>
            <w:r>
              <w:rPr>
                <w:color w:val="000000"/>
                <w:sz w:val="18"/>
                <w:szCs w:val="18"/>
              </w:rPr>
              <w:t>NA</w:t>
            </w:r>
          </w:p>
        </w:tc>
        <w:tc>
          <w:tcPr>
            <w:tcW w:w="8495" w:type="dxa"/>
            <w:gridSpan w:val="2"/>
            <w:vAlign w:val="center"/>
          </w:tcPr>
          <w:p w14:paraId="09529565"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di non applicabilità</w:t>
            </w:r>
          </w:p>
        </w:tc>
      </w:tr>
      <w:tr w:rsidR="00103EBA" w14:paraId="0952957B" w14:textId="77777777">
        <w:tc>
          <w:tcPr>
            <w:tcW w:w="9629" w:type="dxa"/>
            <w:gridSpan w:val="3"/>
            <w:vAlign w:val="center"/>
          </w:tcPr>
          <w:p w14:paraId="09529567" w14:textId="77777777" w:rsidR="00103EBA" w:rsidRDefault="00C82421">
            <w:pPr>
              <w:spacing w:after="0" w:line="240" w:lineRule="auto"/>
              <w:jc w:val="both"/>
              <w:rPr>
                <w:b/>
                <w:sz w:val="18"/>
                <w:szCs w:val="18"/>
              </w:rPr>
            </w:pPr>
            <w:r>
              <w:rPr>
                <w:b/>
                <w:sz w:val="18"/>
                <w:szCs w:val="18"/>
              </w:rPr>
              <w:t xml:space="preserve">Specificare le motivazioni che hanno determinato l’attribuzione della risposta (obbligatorio): </w:t>
            </w:r>
          </w:p>
          <w:p w14:paraId="09529568" w14:textId="77777777" w:rsidR="00103EBA" w:rsidRDefault="00C82421">
            <w:pPr>
              <w:spacing w:after="0" w:line="240" w:lineRule="auto"/>
              <w:jc w:val="both"/>
              <w:rPr>
                <w:b/>
                <w:sz w:val="18"/>
                <w:szCs w:val="18"/>
              </w:rPr>
            </w:pPr>
            <w:r>
              <w:rPr>
                <w:sz w:val="18"/>
                <w:szCs w:val="18"/>
              </w:rPr>
              <w:t>[</w:t>
            </w:r>
            <w:r>
              <w:rPr>
                <w:i/>
                <w:color w:val="000000"/>
                <w:sz w:val="18"/>
                <w:szCs w:val="18"/>
              </w:rPr>
              <w:t>Argomentare in che modo le tipologie di interventi previsti non determinano un danno significativo alla prevenzione e alla riduzione dell’inquinamento/ Argomentare in che modo le tipologie di interventi non trovano applicazione sull’obiettivo considerato]</w:t>
            </w:r>
          </w:p>
          <w:p w14:paraId="09529569" w14:textId="77777777" w:rsidR="00103EBA" w:rsidRDefault="00103EBA">
            <w:pPr>
              <w:spacing w:after="0"/>
              <w:rPr>
                <w:sz w:val="18"/>
                <w:szCs w:val="18"/>
              </w:rPr>
            </w:pPr>
          </w:p>
          <w:p w14:paraId="0952956A" w14:textId="77777777" w:rsidR="00103EBA" w:rsidRDefault="00103EBA">
            <w:pPr>
              <w:spacing w:after="0"/>
              <w:rPr>
                <w:sz w:val="18"/>
                <w:szCs w:val="18"/>
              </w:rPr>
            </w:pPr>
          </w:p>
          <w:p w14:paraId="0952956B" w14:textId="77777777" w:rsidR="00103EBA" w:rsidRDefault="00103EBA">
            <w:pPr>
              <w:spacing w:after="0"/>
              <w:rPr>
                <w:sz w:val="18"/>
                <w:szCs w:val="18"/>
              </w:rPr>
            </w:pPr>
          </w:p>
          <w:p w14:paraId="0952956C" w14:textId="77777777" w:rsidR="00103EBA" w:rsidRDefault="00103EBA">
            <w:pPr>
              <w:spacing w:after="0"/>
              <w:rPr>
                <w:sz w:val="18"/>
                <w:szCs w:val="18"/>
              </w:rPr>
            </w:pPr>
          </w:p>
          <w:p w14:paraId="0952956D" w14:textId="77777777" w:rsidR="00103EBA" w:rsidRDefault="00103EBA">
            <w:pPr>
              <w:spacing w:after="0"/>
              <w:rPr>
                <w:sz w:val="18"/>
                <w:szCs w:val="18"/>
              </w:rPr>
            </w:pPr>
          </w:p>
          <w:p w14:paraId="0952956E" w14:textId="77777777" w:rsidR="00103EBA" w:rsidRDefault="00103EBA">
            <w:pPr>
              <w:spacing w:after="0"/>
              <w:rPr>
                <w:sz w:val="18"/>
                <w:szCs w:val="18"/>
              </w:rPr>
            </w:pPr>
          </w:p>
          <w:p w14:paraId="0952956F" w14:textId="77777777" w:rsidR="00103EBA" w:rsidRDefault="00103EBA">
            <w:pPr>
              <w:spacing w:after="0"/>
              <w:rPr>
                <w:sz w:val="18"/>
                <w:szCs w:val="18"/>
              </w:rPr>
            </w:pPr>
          </w:p>
          <w:p w14:paraId="09529570" w14:textId="77777777" w:rsidR="00103EBA" w:rsidRDefault="00103EBA">
            <w:pPr>
              <w:spacing w:after="0"/>
              <w:rPr>
                <w:sz w:val="18"/>
                <w:szCs w:val="18"/>
              </w:rPr>
            </w:pPr>
          </w:p>
          <w:p w14:paraId="09529571" w14:textId="77777777" w:rsidR="00103EBA" w:rsidRDefault="00103EBA">
            <w:pPr>
              <w:spacing w:after="0"/>
              <w:rPr>
                <w:sz w:val="18"/>
                <w:szCs w:val="18"/>
              </w:rPr>
            </w:pPr>
          </w:p>
          <w:p w14:paraId="09529572" w14:textId="77777777" w:rsidR="00103EBA" w:rsidRDefault="00103EBA">
            <w:pPr>
              <w:spacing w:after="0"/>
              <w:rPr>
                <w:sz w:val="18"/>
                <w:szCs w:val="18"/>
              </w:rPr>
            </w:pPr>
          </w:p>
          <w:p w14:paraId="09529573" w14:textId="77777777" w:rsidR="00103EBA" w:rsidRDefault="00103EBA">
            <w:pPr>
              <w:spacing w:after="0"/>
              <w:rPr>
                <w:sz w:val="18"/>
                <w:szCs w:val="18"/>
              </w:rPr>
            </w:pPr>
          </w:p>
          <w:p w14:paraId="09529574" w14:textId="77777777" w:rsidR="00103EBA" w:rsidRDefault="00103EBA">
            <w:pPr>
              <w:spacing w:after="0"/>
              <w:rPr>
                <w:sz w:val="18"/>
                <w:szCs w:val="18"/>
              </w:rPr>
            </w:pPr>
          </w:p>
          <w:p w14:paraId="09529575" w14:textId="77777777" w:rsidR="00103EBA" w:rsidRDefault="00103EBA">
            <w:pPr>
              <w:spacing w:after="0"/>
              <w:rPr>
                <w:sz w:val="18"/>
                <w:szCs w:val="18"/>
              </w:rPr>
            </w:pPr>
          </w:p>
          <w:p w14:paraId="09529576" w14:textId="77777777" w:rsidR="00103EBA" w:rsidRDefault="00103EBA">
            <w:pPr>
              <w:spacing w:after="0"/>
              <w:rPr>
                <w:sz w:val="18"/>
                <w:szCs w:val="18"/>
              </w:rPr>
            </w:pPr>
          </w:p>
          <w:p w14:paraId="09529577" w14:textId="77777777" w:rsidR="00103EBA" w:rsidRDefault="00103EBA">
            <w:pPr>
              <w:spacing w:after="0"/>
              <w:rPr>
                <w:sz w:val="18"/>
                <w:szCs w:val="18"/>
              </w:rPr>
            </w:pPr>
          </w:p>
          <w:p w14:paraId="09529578" w14:textId="77777777" w:rsidR="00103EBA" w:rsidRDefault="00103EBA">
            <w:pPr>
              <w:spacing w:after="0"/>
              <w:rPr>
                <w:sz w:val="18"/>
                <w:szCs w:val="18"/>
              </w:rPr>
            </w:pPr>
          </w:p>
          <w:p w14:paraId="09529579" w14:textId="77777777" w:rsidR="00103EBA" w:rsidRDefault="00103EBA">
            <w:pPr>
              <w:spacing w:after="0"/>
              <w:rPr>
                <w:sz w:val="18"/>
                <w:szCs w:val="18"/>
              </w:rPr>
            </w:pPr>
          </w:p>
          <w:p w14:paraId="0952957A" w14:textId="77777777" w:rsidR="00103EBA" w:rsidRDefault="00103EBA">
            <w:pPr>
              <w:spacing w:after="0"/>
              <w:rPr>
                <w:sz w:val="18"/>
                <w:szCs w:val="18"/>
              </w:rPr>
            </w:pPr>
          </w:p>
        </w:tc>
      </w:tr>
      <w:tr w:rsidR="00103EBA" w14:paraId="09529583" w14:textId="77777777">
        <w:tc>
          <w:tcPr>
            <w:tcW w:w="9629" w:type="dxa"/>
            <w:gridSpan w:val="3"/>
            <w:vAlign w:val="center"/>
          </w:tcPr>
          <w:p w14:paraId="0952957C" w14:textId="77777777" w:rsidR="00103EBA" w:rsidRDefault="00C82421">
            <w:pPr>
              <w:spacing w:after="0" w:line="240" w:lineRule="auto"/>
              <w:jc w:val="both"/>
              <w:rPr>
                <w:b/>
                <w:sz w:val="18"/>
                <w:szCs w:val="18"/>
              </w:rPr>
            </w:pPr>
            <w:r>
              <w:rPr>
                <w:b/>
                <w:sz w:val="18"/>
                <w:szCs w:val="18"/>
              </w:rPr>
              <w:t>Elaborato tecnico progettuale da cui è possibile desumere gli accorgimenti tecnici per il rispetto dell'obiettivo DNSH preso in esame in fase di attuazione dell’intervento</w:t>
            </w:r>
          </w:p>
          <w:p w14:paraId="0952957D" w14:textId="77777777" w:rsidR="00103EBA" w:rsidRDefault="00103EBA">
            <w:pPr>
              <w:spacing w:after="0" w:line="240" w:lineRule="auto"/>
              <w:jc w:val="both"/>
              <w:rPr>
                <w:b/>
              </w:rPr>
            </w:pPr>
          </w:p>
          <w:p w14:paraId="0952957E" w14:textId="77777777" w:rsidR="00103EBA" w:rsidRDefault="00103EBA">
            <w:pPr>
              <w:spacing w:after="0" w:line="240" w:lineRule="auto"/>
              <w:jc w:val="both"/>
              <w:rPr>
                <w:b/>
              </w:rPr>
            </w:pPr>
          </w:p>
          <w:p w14:paraId="0952957F" w14:textId="77777777" w:rsidR="00103EBA" w:rsidRDefault="00103EBA">
            <w:pPr>
              <w:spacing w:after="0" w:line="240" w:lineRule="auto"/>
              <w:jc w:val="both"/>
              <w:rPr>
                <w:b/>
              </w:rPr>
            </w:pPr>
          </w:p>
          <w:p w14:paraId="09529580" w14:textId="77777777" w:rsidR="00103EBA" w:rsidRDefault="00103EBA">
            <w:pPr>
              <w:spacing w:after="0" w:line="240" w:lineRule="auto"/>
              <w:jc w:val="both"/>
              <w:rPr>
                <w:b/>
              </w:rPr>
            </w:pPr>
          </w:p>
          <w:p w14:paraId="09529581" w14:textId="77777777" w:rsidR="00103EBA" w:rsidRDefault="00103EBA">
            <w:pPr>
              <w:spacing w:after="0" w:line="240" w:lineRule="auto"/>
              <w:jc w:val="both"/>
              <w:rPr>
                <w:b/>
              </w:rPr>
            </w:pPr>
          </w:p>
          <w:p w14:paraId="09529582" w14:textId="77777777" w:rsidR="00103EBA" w:rsidRDefault="00103EBA">
            <w:pPr>
              <w:spacing w:after="0" w:line="240" w:lineRule="auto"/>
              <w:jc w:val="both"/>
              <w:rPr>
                <w:b/>
              </w:rPr>
            </w:pPr>
          </w:p>
        </w:tc>
      </w:tr>
    </w:tbl>
    <w:p w14:paraId="09529584" w14:textId="77777777" w:rsidR="00103EBA" w:rsidRDefault="00103EBA">
      <w:pPr>
        <w:spacing w:before="240" w:after="0"/>
        <w:rPr>
          <w:sz w:val="18"/>
          <w:szCs w:val="18"/>
        </w:rPr>
      </w:pPr>
    </w:p>
    <w:p w14:paraId="09529585" w14:textId="77777777" w:rsidR="00103EBA" w:rsidRDefault="00C82421">
      <w:pPr>
        <w:spacing w:after="0" w:line="240" w:lineRule="auto"/>
        <w:rPr>
          <w:sz w:val="18"/>
          <w:szCs w:val="18"/>
        </w:rPr>
      </w:pPr>
      <w:r>
        <w:br w:type="page"/>
      </w:r>
    </w:p>
    <w:tbl>
      <w:tblPr>
        <w:tblStyle w:val="a5"/>
        <w:tblW w:w="9629" w:type="dxa"/>
        <w:tblInd w:w="-10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00" w:firstRow="0" w:lastRow="0" w:firstColumn="0" w:lastColumn="0" w:noHBand="0" w:noVBand="1"/>
      </w:tblPr>
      <w:tblGrid>
        <w:gridCol w:w="1134"/>
        <w:gridCol w:w="382"/>
        <w:gridCol w:w="8113"/>
      </w:tblGrid>
      <w:tr w:rsidR="00103EBA" w14:paraId="09529588" w14:textId="77777777">
        <w:tc>
          <w:tcPr>
            <w:tcW w:w="1516" w:type="dxa"/>
            <w:gridSpan w:val="2"/>
            <w:vAlign w:val="center"/>
          </w:tcPr>
          <w:p w14:paraId="09529586" w14:textId="77777777" w:rsidR="00103EBA" w:rsidRDefault="00C82421">
            <w:pPr>
              <w:spacing w:after="0"/>
              <w:jc w:val="center"/>
              <w:rPr>
                <w:sz w:val="18"/>
                <w:szCs w:val="18"/>
                <w:u w:val="single"/>
              </w:rPr>
            </w:pPr>
            <w:r>
              <w:rPr>
                <w:sz w:val="18"/>
                <w:szCs w:val="18"/>
                <w:u w:val="single"/>
              </w:rPr>
              <w:lastRenderedPageBreak/>
              <w:t>OBIETTIVO DNSH</w:t>
            </w:r>
          </w:p>
        </w:tc>
        <w:tc>
          <w:tcPr>
            <w:tcW w:w="8113" w:type="dxa"/>
            <w:shd w:val="clear" w:color="auto" w:fill="BFBFBF"/>
            <w:vAlign w:val="center"/>
          </w:tcPr>
          <w:p w14:paraId="09529587" w14:textId="77777777" w:rsidR="00103EBA" w:rsidRDefault="00C82421">
            <w:pPr>
              <w:spacing w:after="0"/>
              <w:rPr>
                <w:sz w:val="18"/>
                <w:szCs w:val="18"/>
                <w:u w:val="single"/>
              </w:rPr>
            </w:pPr>
            <w:r>
              <w:rPr>
                <w:sz w:val="18"/>
                <w:szCs w:val="18"/>
              </w:rPr>
              <w:t xml:space="preserve">6) </w:t>
            </w:r>
            <w:r>
              <w:rPr>
                <w:b/>
                <w:sz w:val="18"/>
                <w:szCs w:val="18"/>
              </w:rPr>
              <w:t>Protezione e ripristino della biodiversità e della salute degli eco-sistemi</w:t>
            </w:r>
          </w:p>
        </w:tc>
      </w:tr>
      <w:tr w:rsidR="00103EBA" w14:paraId="0952958A" w14:textId="77777777">
        <w:trPr>
          <w:trHeight w:val="344"/>
        </w:trPr>
        <w:tc>
          <w:tcPr>
            <w:tcW w:w="9629" w:type="dxa"/>
            <w:gridSpan w:val="3"/>
            <w:vAlign w:val="center"/>
          </w:tcPr>
          <w:p w14:paraId="09529589" w14:textId="77777777" w:rsidR="00103EBA" w:rsidRDefault="00C82421">
            <w:pPr>
              <w:spacing w:after="0"/>
              <w:rPr>
                <w:sz w:val="18"/>
                <w:szCs w:val="18"/>
              </w:rPr>
            </w:pPr>
            <w:r>
              <w:rPr>
                <w:sz w:val="18"/>
                <w:szCs w:val="18"/>
              </w:rPr>
              <w:t xml:space="preserve">Matrice ambientale di riferimento: </w:t>
            </w:r>
            <w:r>
              <w:rPr>
                <w:b/>
                <w:sz w:val="18"/>
                <w:szCs w:val="18"/>
              </w:rPr>
              <w:t>biodiversità</w:t>
            </w:r>
          </w:p>
        </w:tc>
      </w:tr>
      <w:tr w:rsidR="00103EBA" w14:paraId="0952958C" w14:textId="77777777">
        <w:trPr>
          <w:trHeight w:val="376"/>
        </w:trPr>
        <w:tc>
          <w:tcPr>
            <w:tcW w:w="9629" w:type="dxa"/>
            <w:gridSpan w:val="3"/>
            <w:vAlign w:val="center"/>
          </w:tcPr>
          <w:p w14:paraId="0952958B" w14:textId="77777777" w:rsidR="00103EBA" w:rsidRDefault="00C82421">
            <w:pPr>
              <w:spacing w:after="0"/>
              <w:rPr>
                <w:sz w:val="18"/>
                <w:szCs w:val="18"/>
              </w:rPr>
            </w:pPr>
            <w:r>
              <w:rPr>
                <w:b/>
                <w:sz w:val="18"/>
                <w:szCs w:val="18"/>
              </w:rPr>
              <w:t>Ci si attende che l'intervento:</w:t>
            </w:r>
            <w:r>
              <w:rPr>
                <w:b/>
                <w:sz w:val="18"/>
                <w:szCs w:val="18"/>
              </w:rPr>
              <w:br/>
              <w:t>• nuoccia in misura significativa alla buona condizione e alla resilienza degli ecosistemi?</w:t>
            </w:r>
            <w:r>
              <w:rPr>
                <w:b/>
                <w:sz w:val="18"/>
                <w:szCs w:val="18"/>
              </w:rPr>
              <w:br/>
              <w:t>• nuoccia allo stato di conservazione degli habitat e delle specie, compresi quelli di interesse per l’Unione?</w:t>
            </w:r>
          </w:p>
        </w:tc>
      </w:tr>
      <w:tr w:rsidR="00103EBA" w14:paraId="0952958F" w14:textId="77777777">
        <w:trPr>
          <w:trHeight w:val="454"/>
        </w:trPr>
        <w:tc>
          <w:tcPr>
            <w:tcW w:w="1134" w:type="dxa"/>
            <w:vAlign w:val="center"/>
          </w:tcPr>
          <w:p w14:paraId="0952958D" w14:textId="77777777" w:rsidR="00103EBA" w:rsidRDefault="00C82421">
            <w:pPr>
              <w:numPr>
                <w:ilvl w:val="0"/>
                <w:numId w:val="4"/>
              </w:numPr>
              <w:pBdr>
                <w:top w:val="nil"/>
                <w:left w:val="nil"/>
                <w:bottom w:val="nil"/>
                <w:right w:val="nil"/>
                <w:between w:val="nil"/>
              </w:pBdr>
              <w:spacing w:after="0" w:line="240" w:lineRule="auto"/>
              <w:ind w:left="451" w:hanging="283"/>
              <w:jc w:val="both"/>
              <w:rPr>
                <w:color w:val="000000"/>
                <w:sz w:val="18"/>
                <w:szCs w:val="18"/>
              </w:rPr>
            </w:pPr>
            <w:r>
              <w:rPr>
                <w:color w:val="000000"/>
                <w:sz w:val="18"/>
                <w:szCs w:val="18"/>
              </w:rPr>
              <w:t>SI</w:t>
            </w:r>
          </w:p>
        </w:tc>
        <w:tc>
          <w:tcPr>
            <w:tcW w:w="8495" w:type="dxa"/>
            <w:gridSpan w:val="2"/>
            <w:vAlign w:val="center"/>
          </w:tcPr>
          <w:p w14:paraId="0952958E"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negativa</w:t>
            </w:r>
            <w:r>
              <w:rPr>
                <w:sz w:val="16"/>
                <w:szCs w:val="16"/>
              </w:rPr>
              <w:t xml:space="preserve"> e che il tipo di accorgimento deve essere messo in atto per tutelare le matrici ambientali considerate (accorgimenti tecnici e/o criteri di sostenibilità ambientale)</w:t>
            </w:r>
          </w:p>
        </w:tc>
      </w:tr>
      <w:tr w:rsidR="00103EBA" w14:paraId="09529592" w14:textId="77777777">
        <w:trPr>
          <w:trHeight w:val="454"/>
        </w:trPr>
        <w:tc>
          <w:tcPr>
            <w:tcW w:w="1134" w:type="dxa"/>
            <w:vAlign w:val="center"/>
          </w:tcPr>
          <w:p w14:paraId="09529590" w14:textId="77777777" w:rsidR="00103EBA" w:rsidRDefault="00C82421">
            <w:pPr>
              <w:numPr>
                <w:ilvl w:val="0"/>
                <w:numId w:val="4"/>
              </w:numPr>
              <w:pBdr>
                <w:top w:val="nil"/>
                <w:left w:val="nil"/>
                <w:bottom w:val="nil"/>
                <w:right w:val="nil"/>
                <w:between w:val="nil"/>
              </w:pBdr>
              <w:spacing w:after="0" w:line="240" w:lineRule="auto"/>
              <w:ind w:left="451" w:hanging="283"/>
              <w:jc w:val="both"/>
              <w:rPr>
                <w:color w:val="000000"/>
                <w:sz w:val="18"/>
                <w:szCs w:val="18"/>
              </w:rPr>
            </w:pPr>
            <w:r>
              <w:rPr>
                <w:color w:val="000000"/>
                <w:sz w:val="18"/>
                <w:szCs w:val="18"/>
              </w:rPr>
              <w:t>NO</w:t>
            </w:r>
          </w:p>
        </w:tc>
        <w:tc>
          <w:tcPr>
            <w:tcW w:w="8495" w:type="dxa"/>
            <w:gridSpan w:val="2"/>
            <w:vAlign w:val="center"/>
          </w:tcPr>
          <w:p w14:paraId="09529591"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positiva</w:t>
            </w:r>
            <w:r>
              <w:rPr>
                <w:sz w:val="16"/>
                <w:szCs w:val="16"/>
              </w:rPr>
              <w:t xml:space="preserve"> ed eventualmente che tipo di accorgimenti devono essere messi in atto per tutelare le matrici ambientali considerate (accorgimenti tecnici e/o criteri di sostenibilità ambientale)</w:t>
            </w:r>
          </w:p>
        </w:tc>
      </w:tr>
      <w:tr w:rsidR="00103EBA" w14:paraId="09529595" w14:textId="77777777">
        <w:trPr>
          <w:trHeight w:val="454"/>
        </w:trPr>
        <w:tc>
          <w:tcPr>
            <w:tcW w:w="1134" w:type="dxa"/>
            <w:vAlign w:val="center"/>
          </w:tcPr>
          <w:p w14:paraId="09529593" w14:textId="77777777" w:rsidR="00103EBA" w:rsidRDefault="00C82421">
            <w:pPr>
              <w:numPr>
                <w:ilvl w:val="0"/>
                <w:numId w:val="4"/>
              </w:numPr>
              <w:pBdr>
                <w:top w:val="nil"/>
                <w:left w:val="nil"/>
                <w:bottom w:val="nil"/>
                <w:right w:val="nil"/>
                <w:between w:val="nil"/>
              </w:pBdr>
              <w:spacing w:after="0" w:line="240" w:lineRule="auto"/>
              <w:ind w:left="451" w:hanging="283"/>
              <w:jc w:val="both"/>
              <w:rPr>
                <w:color w:val="000000"/>
                <w:sz w:val="18"/>
                <w:szCs w:val="18"/>
              </w:rPr>
            </w:pPr>
            <w:r>
              <w:rPr>
                <w:color w:val="000000"/>
                <w:sz w:val="18"/>
                <w:szCs w:val="18"/>
              </w:rPr>
              <w:t>NA</w:t>
            </w:r>
          </w:p>
        </w:tc>
        <w:tc>
          <w:tcPr>
            <w:tcW w:w="8495" w:type="dxa"/>
            <w:gridSpan w:val="2"/>
            <w:vAlign w:val="center"/>
          </w:tcPr>
          <w:p w14:paraId="09529594" w14:textId="77777777" w:rsidR="00103EBA" w:rsidRDefault="00C82421">
            <w:pPr>
              <w:spacing w:after="0"/>
              <w:jc w:val="both"/>
              <w:rPr>
                <w:sz w:val="18"/>
                <w:szCs w:val="18"/>
              </w:rPr>
            </w:pPr>
            <w:r>
              <w:rPr>
                <w:sz w:val="16"/>
                <w:szCs w:val="16"/>
              </w:rPr>
              <w:t xml:space="preserve">indicare la motivazione che induce ad una </w:t>
            </w:r>
            <w:r>
              <w:rPr>
                <w:i/>
                <w:sz w:val="16"/>
                <w:szCs w:val="16"/>
              </w:rPr>
              <w:t>valutazione di non applicabilità</w:t>
            </w:r>
          </w:p>
        </w:tc>
      </w:tr>
      <w:tr w:rsidR="00103EBA" w14:paraId="095295AA" w14:textId="77777777">
        <w:tc>
          <w:tcPr>
            <w:tcW w:w="9629" w:type="dxa"/>
            <w:gridSpan w:val="3"/>
            <w:vAlign w:val="center"/>
          </w:tcPr>
          <w:p w14:paraId="09529596" w14:textId="77777777" w:rsidR="00103EBA" w:rsidRDefault="00C82421">
            <w:pPr>
              <w:spacing w:after="0" w:line="240" w:lineRule="auto"/>
              <w:jc w:val="both"/>
              <w:rPr>
                <w:b/>
                <w:sz w:val="18"/>
                <w:szCs w:val="18"/>
              </w:rPr>
            </w:pPr>
            <w:r>
              <w:rPr>
                <w:b/>
                <w:sz w:val="18"/>
                <w:szCs w:val="18"/>
              </w:rPr>
              <w:t xml:space="preserve">Specificare le motivazioni che hanno determinato l’attribuzione della risposta (obbligatorio): </w:t>
            </w:r>
          </w:p>
          <w:p w14:paraId="09529597" w14:textId="77777777" w:rsidR="00103EBA" w:rsidRDefault="00C82421">
            <w:pPr>
              <w:spacing w:after="0" w:line="240" w:lineRule="auto"/>
              <w:jc w:val="both"/>
              <w:rPr>
                <w:b/>
                <w:sz w:val="18"/>
                <w:szCs w:val="18"/>
              </w:rPr>
            </w:pPr>
            <w:r>
              <w:rPr>
                <w:sz w:val="18"/>
                <w:szCs w:val="18"/>
              </w:rPr>
              <w:t>[</w:t>
            </w:r>
            <w:r>
              <w:rPr>
                <w:i/>
                <w:color w:val="000000"/>
                <w:sz w:val="18"/>
                <w:szCs w:val="18"/>
              </w:rPr>
              <w:t>Argomentare in che modo le tipologie di interventi previsti non determinano un danno significativo alla protezione e al ripristino della biodiversità e degli ecosistemi/ Argomentare in che modo le tipologie di interventi non trovano applicazione sull’obiettivo considerato]</w:t>
            </w:r>
          </w:p>
          <w:p w14:paraId="09529598" w14:textId="77777777" w:rsidR="00103EBA" w:rsidRDefault="00103EBA">
            <w:pPr>
              <w:spacing w:after="0"/>
              <w:rPr>
                <w:sz w:val="18"/>
                <w:szCs w:val="18"/>
              </w:rPr>
            </w:pPr>
          </w:p>
          <w:p w14:paraId="09529599" w14:textId="77777777" w:rsidR="00103EBA" w:rsidRDefault="00103EBA">
            <w:pPr>
              <w:spacing w:after="0"/>
              <w:rPr>
                <w:sz w:val="18"/>
                <w:szCs w:val="18"/>
              </w:rPr>
            </w:pPr>
          </w:p>
          <w:p w14:paraId="0952959A" w14:textId="77777777" w:rsidR="00103EBA" w:rsidRDefault="00103EBA">
            <w:pPr>
              <w:spacing w:after="0"/>
              <w:rPr>
                <w:sz w:val="18"/>
                <w:szCs w:val="18"/>
              </w:rPr>
            </w:pPr>
          </w:p>
          <w:p w14:paraId="0952959B" w14:textId="77777777" w:rsidR="00103EBA" w:rsidRDefault="00103EBA">
            <w:pPr>
              <w:spacing w:after="0"/>
              <w:rPr>
                <w:sz w:val="18"/>
                <w:szCs w:val="18"/>
              </w:rPr>
            </w:pPr>
          </w:p>
          <w:p w14:paraId="0952959C" w14:textId="77777777" w:rsidR="00103EBA" w:rsidRDefault="00103EBA">
            <w:pPr>
              <w:spacing w:after="0"/>
              <w:rPr>
                <w:sz w:val="18"/>
                <w:szCs w:val="18"/>
              </w:rPr>
            </w:pPr>
          </w:p>
          <w:p w14:paraId="0952959D" w14:textId="77777777" w:rsidR="00103EBA" w:rsidRDefault="00103EBA">
            <w:pPr>
              <w:spacing w:after="0"/>
              <w:rPr>
                <w:sz w:val="18"/>
                <w:szCs w:val="18"/>
              </w:rPr>
            </w:pPr>
          </w:p>
          <w:p w14:paraId="0952959E" w14:textId="77777777" w:rsidR="00103EBA" w:rsidRDefault="00103EBA">
            <w:pPr>
              <w:spacing w:after="0"/>
              <w:rPr>
                <w:sz w:val="18"/>
                <w:szCs w:val="18"/>
              </w:rPr>
            </w:pPr>
          </w:p>
          <w:p w14:paraId="0952959F" w14:textId="77777777" w:rsidR="00103EBA" w:rsidRDefault="00103EBA">
            <w:pPr>
              <w:spacing w:after="0"/>
              <w:rPr>
                <w:sz w:val="18"/>
                <w:szCs w:val="18"/>
              </w:rPr>
            </w:pPr>
          </w:p>
          <w:p w14:paraId="095295A0" w14:textId="77777777" w:rsidR="00103EBA" w:rsidRDefault="00103EBA">
            <w:pPr>
              <w:spacing w:after="0"/>
              <w:rPr>
                <w:sz w:val="18"/>
                <w:szCs w:val="18"/>
              </w:rPr>
            </w:pPr>
          </w:p>
          <w:p w14:paraId="095295A1" w14:textId="77777777" w:rsidR="00103EBA" w:rsidRDefault="00103EBA">
            <w:pPr>
              <w:spacing w:after="0"/>
              <w:rPr>
                <w:sz w:val="18"/>
                <w:szCs w:val="18"/>
              </w:rPr>
            </w:pPr>
          </w:p>
          <w:p w14:paraId="095295A2" w14:textId="77777777" w:rsidR="00103EBA" w:rsidRDefault="00103EBA">
            <w:pPr>
              <w:spacing w:after="0"/>
              <w:rPr>
                <w:sz w:val="18"/>
                <w:szCs w:val="18"/>
              </w:rPr>
            </w:pPr>
          </w:p>
          <w:p w14:paraId="095295A3" w14:textId="77777777" w:rsidR="00103EBA" w:rsidRDefault="00103EBA">
            <w:pPr>
              <w:spacing w:after="0"/>
              <w:rPr>
                <w:sz w:val="18"/>
                <w:szCs w:val="18"/>
              </w:rPr>
            </w:pPr>
          </w:p>
          <w:p w14:paraId="095295A4" w14:textId="77777777" w:rsidR="00103EBA" w:rsidRDefault="00103EBA">
            <w:pPr>
              <w:spacing w:after="0"/>
              <w:rPr>
                <w:sz w:val="18"/>
                <w:szCs w:val="18"/>
              </w:rPr>
            </w:pPr>
          </w:p>
          <w:p w14:paraId="095295A5" w14:textId="77777777" w:rsidR="00103EBA" w:rsidRDefault="00103EBA">
            <w:pPr>
              <w:spacing w:after="0"/>
              <w:rPr>
                <w:sz w:val="18"/>
                <w:szCs w:val="18"/>
              </w:rPr>
            </w:pPr>
          </w:p>
          <w:p w14:paraId="095295A6" w14:textId="77777777" w:rsidR="00103EBA" w:rsidRDefault="00103EBA">
            <w:pPr>
              <w:spacing w:after="0"/>
              <w:rPr>
                <w:sz w:val="18"/>
                <w:szCs w:val="18"/>
              </w:rPr>
            </w:pPr>
          </w:p>
          <w:p w14:paraId="095295A7" w14:textId="77777777" w:rsidR="00103EBA" w:rsidRDefault="00103EBA">
            <w:pPr>
              <w:spacing w:after="0"/>
              <w:rPr>
                <w:sz w:val="18"/>
                <w:szCs w:val="18"/>
              </w:rPr>
            </w:pPr>
          </w:p>
          <w:p w14:paraId="095295A8" w14:textId="77777777" w:rsidR="00103EBA" w:rsidRDefault="00103EBA">
            <w:pPr>
              <w:spacing w:after="0"/>
              <w:rPr>
                <w:sz w:val="18"/>
                <w:szCs w:val="18"/>
              </w:rPr>
            </w:pPr>
          </w:p>
          <w:p w14:paraId="095295A9" w14:textId="77777777" w:rsidR="00103EBA" w:rsidRDefault="00103EBA">
            <w:pPr>
              <w:spacing w:after="0"/>
              <w:rPr>
                <w:sz w:val="18"/>
                <w:szCs w:val="18"/>
              </w:rPr>
            </w:pPr>
          </w:p>
        </w:tc>
      </w:tr>
      <w:tr w:rsidR="00103EBA" w14:paraId="095295B2" w14:textId="77777777">
        <w:tc>
          <w:tcPr>
            <w:tcW w:w="9629" w:type="dxa"/>
            <w:gridSpan w:val="3"/>
            <w:vAlign w:val="center"/>
          </w:tcPr>
          <w:p w14:paraId="095295AB" w14:textId="77777777" w:rsidR="00103EBA" w:rsidRDefault="00C82421">
            <w:pPr>
              <w:spacing w:after="0" w:line="240" w:lineRule="auto"/>
              <w:jc w:val="both"/>
              <w:rPr>
                <w:b/>
                <w:sz w:val="18"/>
                <w:szCs w:val="18"/>
              </w:rPr>
            </w:pPr>
            <w:r>
              <w:rPr>
                <w:b/>
                <w:sz w:val="18"/>
                <w:szCs w:val="18"/>
              </w:rPr>
              <w:t>Elaborato tecnico progettuale da cui è possibile desumere gli accorgimenti tecnici per il rispetto dell'obiettivo DNSH preso in esame in fase di attuazione dell’intervento</w:t>
            </w:r>
          </w:p>
          <w:p w14:paraId="095295AC" w14:textId="77777777" w:rsidR="00103EBA" w:rsidRDefault="00103EBA">
            <w:pPr>
              <w:spacing w:after="0" w:line="240" w:lineRule="auto"/>
              <w:jc w:val="both"/>
              <w:rPr>
                <w:b/>
              </w:rPr>
            </w:pPr>
          </w:p>
          <w:p w14:paraId="095295AD" w14:textId="77777777" w:rsidR="00103EBA" w:rsidRDefault="00103EBA">
            <w:pPr>
              <w:spacing w:after="0" w:line="240" w:lineRule="auto"/>
              <w:jc w:val="both"/>
              <w:rPr>
                <w:b/>
              </w:rPr>
            </w:pPr>
          </w:p>
          <w:p w14:paraId="095295AE" w14:textId="77777777" w:rsidR="00103EBA" w:rsidRDefault="00103EBA">
            <w:pPr>
              <w:spacing w:after="0" w:line="240" w:lineRule="auto"/>
              <w:jc w:val="both"/>
              <w:rPr>
                <w:b/>
              </w:rPr>
            </w:pPr>
          </w:p>
          <w:p w14:paraId="095295AF" w14:textId="77777777" w:rsidR="00103EBA" w:rsidRDefault="00103EBA">
            <w:pPr>
              <w:spacing w:after="0" w:line="240" w:lineRule="auto"/>
              <w:jc w:val="both"/>
              <w:rPr>
                <w:b/>
              </w:rPr>
            </w:pPr>
          </w:p>
          <w:p w14:paraId="095295B0" w14:textId="77777777" w:rsidR="00103EBA" w:rsidRDefault="00103EBA">
            <w:pPr>
              <w:spacing w:after="0" w:line="240" w:lineRule="auto"/>
              <w:jc w:val="both"/>
              <w:rPr>
                <w:b/>
              </w:rPr>
            </w:pPr>
          </w:p>
          <w:p w14:paraId="095295B1" w14:textId="77777777" w:rsidR="00103EBA" w:rsidRDefault="00103EBA">
            <w:pPr>
              <w:spacing w:after="0" w:line="240" w:lineRule="auto"/>
              <w:jc w:val="both"/>
              <w:rPr>
                <w:b/>
              </w:rPr>
            </w:pPr>
          </w:p>
        </w:tc>
      </w:tr>
    </w:tbl>
    <w:p w14:paraId="095295B3" w14:textId="77777777" w:rsidR="00103EBA" w:rsidRDefault="00103EBA">
      <w:pPr>
        <w:spacing w:before="240" w:after="0"/>
        <w:rPr>
          <w:color w:val="2F5496"/>
        </w:rPr>
      </w:pPr>
    </w:p>
    <w:tbl>
      <w:tblPr>
        <w:tblStyle w:val="a6"/>
        <w:tblW w:w="9629" w:type="dxa"/>
        <w:jc w:val="center"/>
        <w:tblInd w:w="0" w:type="dxa"/>
        <w:tblBorders>
          <w:top w:val="nil"/>
          <w:left w:val="nil"/>
          <w:bottom w:val="nil"/>
          <w:right w:val="nil"/>
          <w:insideH w:val="nil"/>
          <w:insideV w:val="nil"/>
        </w:tblBorders>
        <w:tblLayout w:type="fixed"/>
        <w:tblLook w:val="0400" w:firstRow="0" w:lastRow="0" w:firstColumn="0" w:lastColumn="0" w:noHBand="0" w:noVBand="1"/>
      </w:tblPr>
      <w:tblGrid>
        <w:gridCol w:w="4814"/>
        <w:gridCol w:w="4815"/>
      </w:tblGrid>
      <w:tr w:rsidR="00103EBA" w14:paraId="095295B7" w14:textId="77777777">
        <w:trPr>
          <w:jc w:val="center"/>
        </w:trPr>
        <w:tc>
          <w:tcPr>
            <w:tcW w:w="4814" w:type="dxa"/>
            <w:vAlign w:val="center"/>
          </w:tcPr>
          <w:p w14:paraId="095295B4" w14:textId="77777777" w:rsidR="00103EBA" w:rsidRDefault="00C82421">
            <w:pPr>
              <w:spacing w:before="240" w:after="0"/>
              <w:jc w:val="center"/>
            </w:pPr>
            <w:r>
              <w:t>Luogo e data</w:t>
            </w:r>
          </w:p>
        </w:tc>
        <w:tc>
          <w:tcPr>
            <w:tcW w:w="4815" w:type="dxa"/>
            <w:vAlign w:val="center"/>
          </w:tcPr>
          <w:p w14:paraId="095295B5" w14:textId="77777777" w:rsidR="00103EBA" w:rsidRDefault="00C82421">
            <w:pPr>
              <w:spacing w:before="240" w:after="0"/>
              <w:jc w:val="center"/>
              <w:rPr>
                <w:i/>
              </w:rPr>
            </w:pPr>
            <w:r>
              <w:t>Sottoscritto dal tecnico</w:t>
            </w:r>
          </w:p>
          <w:p w14:paraId="095295B6" w14:textId="77777777" w:rsidR="00103EBA" w:rsidRDefault="00C82421">
            <w:pPr>
              <w:spacing w:before="240" w:after="0"/>
              <w:jc w:val="center"/>
            </w:pPr>
            <w:r>
              <w:rPr>
                <w:i/>
              </w:rPr>
              <w:t>______________________________________</w:t>
            </w:r>
          </w:p>
        </w:tc>
      </w:tr>
    </w:tbl>
    <w:p w14:paraId="095295B8" w14:textId="77777777" w:rsidR="00103EBA" w:rsidRDefault="00103EBA">
      <w:pPr>
        <w:spacing w:before="240" w:after="0"/>
        <w:rPr>
          <w:i/>
        </w:rPr>
      </w:pPr>
    </w:p>
    <w:sectPr w:rsidR="00103EBA">
      <w:headerReference w:type="default" r:id="rId20"/>
      <w:footerReference w:type="default" r:id="rId21"/>
      <w:headerReference w:type="first" r:id="rId22"/>
      <w:footerReference w:type="first" r:id="rId23"/>
      <w:pgSz w:w="11906" w:h="16838"/>
      <w:pgMar w:top="1135" w:right="1133" w:bottom="993" w:left="1134" w:header="426" w:footer="303"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E3063A" w14:textId="77777777" w:rsidR="0043139F" w:rsidRDefault="0043139F">
      <w:pPr>
        <w:spacing w:after="0" w:line="240" w:lineRule="auto"/>
      </w:pPr>
      <w:r>
        <w:separator/>
      </w:r>
    </w:p>
  </w:endnote>
  <w:endnote w:type="continuationSeparator" w:id="0">
    <w:p w14:paraId="07F8541E" w14:textId="77777777" w:rsidR="0043139F" w:rsidRDefault="0043139F">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Noto Sans Symbols">
    <w:altName w:val="Times New Roman"/>
    <w:panose1 w:val="020B0604020202020204"/>
    <w:charset w:val="00"/>
    <w:family w:val="auto"/>
    <w:pitch w:val="default"/>
    <w:embedRegular r:id="rId1" w:fontKey="{8A75930D-EBCD-3C46-8BAF-34443EF85B4B}"/>
  </w:font>
  <w:font w:name="Courier New">
    <w:panose1 w:val="02070309020205020404"/>
    <w:charset w:val="00"/>
    <w:family w:val="modern"/>
    <w:pitch w:val="fixed"/>
    <w:sig w:usb0="E0002EFF" w:usb1="C0007843" w:usb2="00000009" w:usb3="00000000" w:csb0="000001FF" w:csb1="00000000"/>
    <w:embedRegular r:id="rId2" w:fontKey="{1ECC0B18-050E-8B48-81F6-E0DDD4E7B9B6}"/>
  </w:font>
  <w:font w:name="Calibri">
    <w:panose1 w:val="020F0502020204030204"/>
    <w:charset w:val="00"/>
    <w:family w:val="swiss"/>
    <w:pitch w:val="variable"/>
    <w:sig w:usb0="E4002EFF" w:usb1="C200247B" w:usb2="00000009" w:usb3="00000000" w:csb0="000001FF" w:csb1="00000000"/>
    <w:embedRegular r:id="rId3" w:fontKey="{77B50DFC-AA02-674E-B947-2A9BA47B8C67}"/>
    <w:embedBold r:id="rId4" w:fontKey="{7D2DC36F-FD40-E24C-968C-4E5CBF4397E4}"/>
    <w:embedItalic r:id="rId5" w:fontKey="{B4330CCE-97EA-E944-A84B-6BF4B7480B69}"/>
    <w:embedBoldItalic r:id="rId6" w:fontKey="{0127BCBA-4437-6142-8FA4-CCA566E84575}"/>
  </w:font>
  <w:font w:name="Times New Roman">
    <w:panose1 w:val="02020603050405020304"/>
    <w:charset w:val="00"/>
    <w:family w:val="roman"/>
    <w:pitch w:val="variable"/>
    <w:sig w:usb0="E0002EFF" w:usb1="C000785B" w:usb2="00000009" w:usb3="00000000" w:csb0="000001FF" w:csb1="00000000"/>
    <w:embedRegular r:id="rId7" w:fontKey="{F3892750-5B48-BD4E-9885-EE7413281C2F}"/>
    <w:embedBold r:id="rId8" w:fontKey="{5FFAF07B-6099-7C4A-97F3-86D82F26F681}"/>
    <w:embedItalic r:id="rId9" w:fontKey="{1065F65D-A1BB-084D-A494-B34CE35F3C39}"/>
  </w:font>
  <w:font w:name="Cambria">
    <w:panose1 w:val="02040503050406030204"/>
    <w:charset w:val="00"/>
    <w:family w:val="roman"/>
    <w:pitch w:val="variable"/>
    <w:sig w:usb0="E00006FF" w:usb1="420024FF" w:usb2="02000000" w:usb3="00000000" w:csb0="0000019F" w:csb1="00000000"/>
    <w:embedRegular r:id="rId10" w:fontKey="{D8340415-2CF0-AE4B-AF12-B1B94F287063}"/>
  </w:font>
  <w:font w:name="Calibri Light">
    <w:panose1 w:val="020F0302020204030204"/>
    <w:charset w:val="00"/>
    <w:family w:val="swiss"/>
    <w:pitch w:val="variable"/>
    <w:sig w:usb0="E4002EFF" w:usb1="C200247B" w:usb2="00000009" w:usb3="00000000" w:csb0="000001FF" w:csb1="00000000"/>
    <w:embedRegular r:id="rId11" w:fontKey="{0228DC20-3AEB-EB42-B792-ED0C061E291C}"/>
    <w:embedBold r:id="rId12" w:fontKey="{360772D2-EAC2-4048-8AF6-7646F76F041C}"/>
  </w:font>
  <w:font w:name="Segoe UI">
    <w:panose1 w:val="020B0502040204020203"/>
    <w:charset w:val="00"/>
    <w:family w:val="swiss"/>
    <w:pitch w:val="variable"/>
    <w:sig w:usb0="E4002EFF" w:usb1="C000E47F" w:usb2="00000009" w:usb3="00000000" w:csb0="000001FF" w:csb1="00000000"/>
    <w:embedRegular r:id="rId13" w:fontKey="{0F03C63E-C17A-CC47-87F9-381DC1EE3500}"/>
  </w:font>
  <w:font w:name="Arial">
    <w:panose1 w:val="020B0604020202020204"/>
    <w:charset w:val="00"/>
    <w:family w:val="swiss"/>
    <w:pitch w:val="variable"/>
    <w:sig w:usb0="E0002EFF" w:usb1="C000785B" w:usb2="00000009" w:usb3="00000000" w:csb0="000001FF" w:csb1="00000000"/>
    <w:embedRegular r:id="rId14" w:fontKey="{0CE484EA-069A-B24D-AE4E-23121D132651}"/>
  </w:font>
  <w:font w:name="Georgia">
    <w:panose1 w:val="02040502050405020303"/>
    <w:charset w:val="00"/>
    <w:family w:val="roman"/>
    <w:pitch w:val="variable"/>
    <w:sig w:usb0="00000287" w:usb1="00000000" w:usb2="00000000" w:usb3="00000000" w:csb0="0000009F" w:csb1="00000000"/>
    <w:embedRegular r:id="rId15" w:fontKey="{DE605C6A-A508-FB4A-A737-A36C03EC0A2D}"/>
    <w:embedItalic r:id="rId16" w:fontKey="{CAC6FCE0-8E6E-9C42-8767-43888C09283D}"/>
  </w:font>
  <w:font w:name="Cambria Math">
    <w:panose1 w:val="02040503050406030204"/>
    <w:charset w:val="00"/>
    <w:family w:val="roman"/>
    <w:pitch w:val="variable"/>
    <w:sig w:usb0="E00002FF" w:usb1="420024FF" w:usb2="00000000" w:usb3="00000000" w:csb0="0000019F" w:csb1="00000000"/>
    <w:embedRegular r:id="rId17" w:fontKey="{6C1924DB-33EC-2448-958F-F152A2067F5A}"/>
    <w:embedItalic r:id="rId18" w:fontKey="{C9EA2B55-35B9-364B-AA3F-B71E0DCCD988}"/>
  </w:font>
  <w:font w:name="Aptos Display">
    <w:panose1 w:val="020B0004020202020204"/>
    <w:charset w:val="00"/>
    <w:family w:val="swiss"/>
    <w:pitch w:val="variable"/>
    <w:sig w:usb0="20000287" w:usb1="00000003" w:usb2="00000000" w:usb3="00000000" w:csb0="0000019F" w:csb1="00000000"/>
    <w:embedRegular r:id="rId19" w:fontKey="{02C4F448-2351-4347-BE5F-242249AD6BEC}"/>
  </w:font>
  <w:font w:name="Aptos">
    <w:panose1 w:val="020B0004020202020204"/>
    <w:charset w:val="00"/>
    <w:family w:val="swiss"/>
    <w:pitch w:val="variable"/>
    <w:sig w:usb0="20000287" w:usb1="00000003" w:usb2="00000000" w:usb3="00000000" w:csb0="0000019F" w:csb1="00000000"/>
    <w:embedRegular r:id="rId20" w:fontKey="{63D5311C-31EB-DE45-B66D-1F8E7A39E6DF}"/>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295BE" w14:textId="77777777" w:rsidR="00103EBA" w:rsidRDefault="00103EBA">
    <w:pPr>
      <w:pBdr>
        <w:top w:val="nil"/>
        <w:left w:val="nil"/>
        <w:bottom w:val="nil"/>
        <w:right w:val="nil"/>
        <w:between w:val="nil"/>
      </w:pBdr>
      <w:tabs>
        <w:tab w:val="center" w:pos="4819"/>
        <w:tab w:val="right" w:pos="9638"/>
      </w:tabs>
      <w:spacing w:after="0" w:line="240" w:lineRule="auto"/>
      <w:jc w:val="center"/>
      <w:rPr>
        <w:color w:val="000000"/>
      </w:rPr>
    </w:pPr>
  </w:p>
  <w:p w14:paraId="095295BF" w14:textId="77777777" w:rsidR="00103EBA" w:rsidRDefault="00C82421">
    <w:pPr>
      <w:pBdr>
        <w:top w:val="nil"/>
        <w:left w:val="nil"/>
        <w:bottom w:val="nil"/>
        <w:right w:val="nil"/>
        <w:between w:val="nil"/>
      </w:pBdr>
      <w:tabs>
        <w:tab w:val="center" w:pos="4819"/>
        <w:tab w:val="right" w:pos="9638"/>
        <w:tab w:val="left" w:pos="666"/>
      </w:tabs>
      <w:spacing w:after="0" w:line="240" w:lineRule="auto"/>
      <w:rPr>
        <w:color w:val="000000"/>
      </w:rPr>
    </w:pPr>
    <w:r>
      <w:rPr>
        <w:color w:val="000000"/>
      </w:rPr>
      <w:tab/>
    </w:r>
  </w:p>
  <w:tbl>
    <w:tblPr>
      <w:tblStyle w:val="a8"/>
      <w:tblW w:w="9662" w:type="dxa"/>
      <w:tblInd w:w="-6" w:type="dxa"/>
      <w:tblBorders>
        <w:top w:val="nil"/>
        <w:left w:val="nil"/>
        <w:bottom w:val="nil"/>
        <w:right w:val="nil"/>
        <w:insideH w:val="nil"/>
        <w:insideV w:val="nil"/>
      </w:tblBorders>
      <w:tblLayout w:type="fixed"/>
      <w:tblLook w:val="0400" w:firstRow="0" w:lastRow="0" w:firstColumn="0" w:lastColumn="0" w:noHBand="0" w:noVBand="1"/>
    </w:tblPr>
    <w:tblGrid>
      <w:gridCol w:w="7830"/>
      <w:gridCol w:w="1832"/>
    </w:tblGrid>
    <w:tr w:rsidR="00103EBA" w14:paraId="095295C2" w14:textId="77777777">
      <w:trPr>
        <w:trHeight w:val="1256"/>
      </w:trPr>
      <w:tc>
        <w:tcPr>
          <w:tcW w:w="7830" w:type="dxa"/>
        </w:tcPr>
        <w:p w14:paraId="095295C0" w14:textId="77777777" w:rsidR="00103EBA" w:rsidRDefault="00C82421">
          <w:pPr>
            <w:pBdr>
              <w:top w:val="nil"/>
              <w:left w:val="nil"/>
              <w:bottom w:val="nil"/>
              <w:right w:val="nil"/>
              <w:between w:val="nil"/>
            </w:pBdr>
            <w:tabs>
              <w:tab w:val="center" w:pos="4819"/>
              <w:tab w:val="right" w:pos="9638"/>
            </w:tabs>
            <w:spacing w:after="0"/>
            <w:jc w:val="center"/>
            <w:rPr>
              <w:rFonts w:ascii="Arial" w:eastAsia="Arial" w:hAnsi="Arial" w:cs="Arial"/>
              <w:color w:val="000000"/>
              <w:sz w:val="18"/>
              <w:szCs w:val="18"/>
            </w:rPr>
          </w:pPr>
          <w:r>
            <w:rPr>
              <w:noProof/>
              <w:color w:val="000000"/>
              <w:lang w:val="it-IT"/>
            </w:rPr>
            <w:drawing>
              <wp:inline distT="0" distB="0" distL="0" distR="0" wp14:anchorId="095295C9" wp14:editId="095295CA">
                <wp:extent cx="4212157" cy="789288"/>
                <wp:effectExtent l="0" t="0" r="0" b="0"/>
                <wp:docPr id="1900143946" name="image2.png" descr="Immagine che contiene testo, logo, Carattere, Elementi grafici&#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2.png" descr="Immagine che contiene testo, logo, Carattere, Elementi grafici&#10;&#10;Descrizione generata automaticamente"/>
                        <pic:cNvPicPr preferRelativeResize="0"/>
                      </pic:nvPicPr>
                      <pic:blipFill>
                        <a:blip r:embed="rId1"/>
                        <a:srcRect/>
                        <a:stretch>
                          <a:fillRect/>
                        </a:stretch>
                      </pic:blipFill>
                      <pic:spPr>
                        <a:xfrm>
                          <a:off x="0" y="0"/>
                          <a:ext cx="4212157" cy="789288"/>
                        </a:xfrm>
                        <a:prstGeom prst="rect">
                          <a:avLst/>
                        </a:prstGeom>
                        <a:ln/>
                      </pic:spPr>
                    </pic:pic>
                  </a:graphicData>
                </a:graphic>
              </wp:inline>
            </w:drawing>
          </w:r>
        </w:p>
      </w:tc>
      <w:tc>
        <w:tcPr>
          <w:tcW w:w="1832" w:type="dxa"/>
          <w:vAlign w:val="center"/>
        </w:tcPr>
        <w:p w14:paraId="095295C1" w14:textId="55B549AB" w:rsidR="00103EBA" w:rsidRDefault="00C82421">
          <w:pPr>
            <w:pBdr>
              <w:top w:val="nil"/>
              <w:left w:val="nil"/>
              <w:bottom w:val="nil"/>
              <w:right w:val="nil"/>
              <w:between w:val="nil"/>
            </w:pBdr>
            <w:tabs>
              <w:tab w:val="center" w:pos="4819"/>
              <w:tab w:val="right" w:pos="9638"/>
            </w:tabs>
            <w:spacing w:after="0"/>
            <w:jc w:val="right"/>
            <w:rPr>
              <w:color w:val="000000"/>
              <w:sz w:val="16"/>
              <w:szCs w:val="16"/>
            </w:rPr>
          </w:pPr>
          <w:r>
            <w:rPr>
              <w:color w:val="000000"/>
              <w:sz w:val="16"/>
              <w:szCs w:val="16"/>
            </w:rPr>
            <w:t xml:space="preserve">Allegato A4 – pag. </w:t>
          </w:r>
          <w:r>
            <w:rPr>
              <w:color w:val="000000"/>
              <w:sz w:val="16"/>
              <w:szCs w:val="16"/>
            </w:rPr>
            <w:fldChar w:fldCharType="begin"/>
          </w:r>
          <w:r>
            <w:rPr>
              <w:color w:val="000000"/>
              <w:sz w:val="16"/>
              <w:szCs w:val="16"/>
            </w:rPr>
            <w:instrText>PAGE</w:instrText>
          </w:r>
          <w:r>
            <w:rPr>
              <w:color w:val="000000"/>
              <w:sz w:val="16"/>
              <w:szCs w:val="16"/>
            </w:rPr>
            <w:fldChar w:fldCharType="separate"/>
          </w:r>
          <w:r w:rsidR="002006E6">
            <w:rPr>
              <w:noProof/>
              <w:color w:val="000000"/>
              <w:sz w:val="16"/>
              <w:szCs w:val="16"/>
            </w:rPr>
            <w:t>1</w:t>
          </w:r>
          <w:r>
            <w:rPr>
              <w:color w:val="000000"/>
              <w:sz w:val="16"/>
              <w:szCs w:val="16"/>
            </w:rPr>
            <w:fldChar w:fldCharType="end"/>
          </w:r>
        </w:p>
      </w:tc>
    </w:tr>
  </w:tbl>
  <w:p w14:paraId="095295C3" w14:textId="77777777" w:rsidR="00103EBA" w:rsidRDefault="00103EBA">
    <w:pPr>
      <w:pBdr>
        <w:top w:val="nil"/>
        <w:left w:val="nil"/>
        <w:bottom w:val="nil"/>
        <w:right w:val="nil"/>
        <w:between w:val="nil"/>
      </w:pBdr>
      <w:tabs>
        <w:tab w:val="center" w:pos="4819"/>
        <w:tab w:val="right" w:pos="9638"/>
      </w:tabs>
      <w:spacing w:after="0" w:line="240" w:lineRule="auto"/>
      <w:jc w:val="right"/>
      <w:rPr>
        <w:color w:val="000000"/>
      </w:rPr>
    </w:pPr>
  </w:p>
  <w:p w14:paraId="095295C4" w14:textId="77777777" w:rsidR="00103EBA" w:rsidRDefault="00103EBA">
    <w:pPr>
      <w:tabs>
        <w:tab w:val="left" w:pos="6015"/>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295C6" w14:textId="77777777" w:rsidR="00103EBA" w:rsidRDefault="00C82421">
    <w:pPr>
      <w:pBdr>
        <w:top w:val="nil"/>
        <w:left w:val="nil"/>
        <w:bottom w:val="nil"/>
        <w:right w:val="nil"/>
        <w:between w:val="nil"/>
      </w:pBdr>
      <w:tabs>
        <w:tab w:val="center" w:pos="4819"/>
        <w:tab w:val="right" w:pos="9638"/>
        <w:tab w:val="left" w:pos="6855"/>
      </w:tabs>
      <w:spacing w:after="0" w:line="240" w:lineRule="auto"/>
      <w:jc w:val="center"/>
      <w:rPr>
        <w:color w:val="000000"/>
      </w:rPr>
    </w:pPr>
    <w:r>
      <w:rPr>
        <w:noProof/>
        <w:color w:val="000000"/>
        <w:lang w:val="it-IT"/>
      </w:rPr>
      <w:drawing>
        <wp:inline distT="0" distB="0" distL="0" distR="0" wp14:anchorId="095295CB" wp14:editId="095295CC">
          <wp:extent cx="4061460" cy="762635"/>
          <wp:effectExtent l="0" t="0" r="0" b="0"/>
          <wp:docPr id="1900143945" name="image1.png" descr="Immagine che contiene testo, logo, Carattere, Elementi grafici&#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1.png" descr="Immagine che contiene testo, logo, Carattere, Elementi grafici&#10;&#10;Descrizione generata automaticamente"/>
                  <pic:cNvPicPr preferRelativeResize="0"/>
                </pic:nvPicPr>
                <pic:blipFill>
                  <a:blip r:embed="rId1"/>
                  <a:srcRect/>
                  <a:stretch>
                    <a:fillRect/>
                  </a:stretch>
                </pic:blipFill>
                <pic:spPr>
                  <a:xfrm>
                    <a:off x="0" y="0"/>
                    <a:ext cx="4061460" cy="762635"/>
                  </a:xfrm>
                  <a:prstGeom prst="rect">
                    <a:avLst/>
                  </a:prstGeom>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D7FC5CA" w14:textId="77777777" w:rsidR="0043139F" w:rsidRDefault="0043139F">
      <w:pPr>
        <w:spacing w:after="0" w:line="240" w:lineRule="auto"/>
      </w:pPr>
      <w:r>
        <w:separator/>
      </w:r>
    </w:p>
  </w:footnote>
  <w:footnote w:type="continuationSeparator" w:id="0">
    <w:p w14:paraId="40F59221" w14:textId="77777777" w:rsidR="0043139F" w:rsidRDefault="0043139F">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295B9" w14:textId="77777777" w:rsidR="00103EBA" w:rsidRDefault="00103EBA">
    <w:pPr>
      <w:widowControl w:val="0"/>
      <w:pBdr>
        <w:top w:val="nil"/>
        <w:left w:val="nil"/>
        <w:bottom w:val="nil"/>
        <w:right w:val="nil"/>
        <w:between w:val="nil"/>
      </w:pBdr>
      <w:spacing w:after="0" w:line="276" w:lineRule="auto"/>
      <w:rPr>
        <w:i/>
      </w:rPr>
    </w:pPr>
  </w:p>
  <w:tbl>
    <w:tblPr>
      <w:tblStyle w:val="a7"/>
      <w:tblW w:w="9628" w:type="dxa"/>
      <w:jc w:val="center"/>
      <w:tblInd w:w="0" w:type="dxa"/>
      <w:tblBorders>
        <w:top w:val="nil"/>
        <w:left w:val="nil"/>
        <w:bottom w:val="nil"/>
        <w:right w:val="nil"/>
        <w:insideH w:val="nil"/>
        <w:insideV w:val="nil"/>
      </w:tblBorders>
      <w:tblLayout w:type="fixed"/>
      <w:tblLook w:val="0400" w:firstRow="0" w:lastRow="0" w:firstColumn="0" w:lastColumn="0" w:noHBand="0" w:noVBand="1"/>
    </w:tblPr>
    <w:tblGrid>
      <w:gridCol w:w="1838"/>
      <w:gridCol w:w="7790"/>
    </w:tblGrid>
    <w:tr w:rsidR="00103EBA" w14:paraId="095295BC" w14:textId="77777777">
      <w:trPr>
        <w:jc w:val="center"/>
      </w:trPr>
      <w:tc>
        <w:tcPr>
          <w:tcW w:w="1838" w:type="dxa"/>
        </w:tcPr>
        <w:p w14:paraId="095295BA" w14:textId="77777777" w:rsidR="00103EBA" w:rsidRDefault="00C82421">
          <w:pPr>
            <w:spacing w:after="0"/>
          </w:pPr>
          <w:r>
            <w:rPr>
              <w:noProof/>
              <w:lang w:val="it-IT"/>
            </w:rPr>
            <w:drawing>
              <wp:inline distT="0" distB="0" distL="0" distR="0" wp14:anchorId="095295C7" wp14:editId="095295C8">
                <wp:extent cx="997799" cy="573285"/>
                <wp:effectExtent l="0" t="0" r="0" b="0"/>
                <wp:docPr id="1900143944" name="image3.jpg" descr="Immagine che contiene testo, logo, simbolo, emblema&#10;&#10;Descrizione generata automaticamente"/>
                <wp:cNvGraphicFramePr/>
                <a:graphic xmlns:a="http://schemas.openxmlformats.org/drawingml/2006/main">
                  <a:graphicData uri="http://schemas.openxmlformats.org/drawingml/2006/picture">
                    <pic:pic xmlns:pic="http://schemas.openxmlformats.org/drawingml/2006/picture">
                      <pic:nvPicPr>
                        <pic:cNvPr id="0" name="image3.jpg" descr="Immagine che contiene testo, logo, simbolo, emblema&#10;&#10;Descrizione generata automaticamente"/>
                        <pic:cNvPicPr preferRelativeResize="0"/>
                      </pic:nvPicPr>
                      <pic:blipFill>
                        <a:blip r:embed="rId1"/>
                        <a:srcRect/>
                        <a:stretch>
                          <a:fillRect/>
                        </a:stretch>
                      </pic:blipFill>
                      <pic:spPr>
                        <a:xfrm>
                          <a:off x="0" y="0"/>
                          <a:ext cx="997799" cy="573285"/>
                        </a:xfrm>
                        <a:prstGeom prst="rect">
                          <a:avLst/>
                        </a:prstGeom>
                        <a:ln/>
                      </pic:spPr>
                    </pic:pic>
                  </a:graphicData>
                </a:graphic>
              </wp:inline>
            </w:drawing>
          </w:r>
        </w:p>
      </w:tc>
      <w:tc>
        <w:tcPr>
          <w:tcW w:w="7790" w:type="dxa"/>
          <w:vAlign w:val="center"/>
        </w:tcPr>
        <w:p w14:paraId="095295BB" w14:textId="77777777" w:rsidR="00103EBA" w:rsidRDefault="00C82421">
          <w:pPr>
            <w:spacing w:after="0"/>
            <w:rPr>
              <w:sz w:val="16"/>
              <w:szCs w:val="16"/>
            </w:rPr>
          </w:pPr>
          <w:r>
            <w:rPr>
              <w:sz w:val="14"/>
              <w:szCs w:val="14"/>
            </w:rPr>
            <w:t xml:space="preserve"> </w:t>
          </w:r>
        </w:p>
      </w:tc>
    </w:tr>
  </w:tbl>
  <w:p w14:paraId="095295BD" w14:textId="77777777" w:rsidR="00103EBA" w:rsidRDefault="00103EBA">
    <w:pPr>
      <w:tabs>
        <w:tab w:val="left" w:pos="1597"/>
      </w:tabs>
      <w:ind w:firstLine="708"/>
      <w:jc w:val="right"/>
      <w:rPr>
        <w:sz w:val="2"/>
        <w:szCs w:val="2"/>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95295C5" w14:textId="77777777" w:rsidR="00103EBA" w:rsidRDefault="00103EBA">
    <w:pPr>
      <w:pBdr>
        <w:top w:val="nil"/>
        <w:left w:val="nil"/>
        <w:bottom w:val="nil"/>
        <w:right w:val="nil"/>
        <w:between w:val="nil"/>
      </w:pBdr>
      <w:tabs>
        <w:tab w:val="center" w:pos="4819"/>
        <w:tab w:val="right" w:pos="9638"/>
      </w:tabs>
      <w:spacing w:after="0" w:line="240" w:lineRule="auto"/>
      <w:jc w:val="center"/>
      <w:rPr>
        <w:color w:val="000000"/>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F7D56F9"/>
    <w:multiLevelType w:val="multilevel"/>
    <w:tmpl w:val="D1E49DC8"/>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1" w15:restartNumberingAfterBreak="0">
    <w:nsid w:val="4017660C"/>
    <w:multiLevelType w:val="multilevel"/>
    <w:tmpl w:val="6FE8A6CA"/>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2" w15:restartNumberingAfterBreak="0">
    <w:nsid w:val="76B9771B"/>
    <w:multiLevelType w:val="multilevel"/>
    <w:tmpl w:val="174AD360"/>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abstractNum w:abstractNumId="3" w15:restartNumberingAfterBreak="0">
    <w:nsid w:val="7A3F11DF"/>
    <w:multiLevelType w:val="multilevel"/>
    <w:tmpl w:val="8738FC8E"/>
    <w:lvl w:ilvl="0">
      <w:start w:val="1"/>
      <w:numFmt w:val="bullet"/>
      <w:lvlText w:val="•"/>
      <w:lvlJc w:val="left"/>
      <w:pPr>
        <w:ind w:left="720" w:hanging="360"/>
      </w:pPr>
      <w:rPr>
        <w:rFonts w:ascii="Noto Sans Symbols" w:eastAsia="Noto Sans Symbols" w:hAnsi="Noto Sans Symbols" w:cs="Noto Sans Symbols"/>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Noto Sans Symbols" w:eastAsia="Noto Sans Symbols" w:hAnsi="Noto Sans Symbols" w:cs="Noto Sans Symbols"/>
      </w:rPr>
    </w:lvl>
    <w:lvl w:ilvl="3">
      <w:start w:val="1"/>
      <w:numFmt w:val="bullet"/>
      <w:lvlText w:val="●"/>
      <w:lvlJc w:val="left"/>
      <w:pPr>
        <w:ind w:left="2880" w:hanging="360"/>
      </w:pPr>
      <w:rPr>
        <w:rFonts w:ascii="Noto Sans Symbols" w:eastAsia="Noto Sans Symbols" w:hAnsi="Noto Sans Symbols" w:cs="Noto Sans Symbols"/>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Noto Sans Symbols" w:eastAsia="Noto Sans Symbols" w:hAnsi="Noto Sans Symbols" w:cs="Noto Sans Symbols"/>
      </w:rPr>
    </w:lvl>
    <w:lvl w:ilvl="6">
      <w:start w:val="1"/>
      <w:numFmt w:val="bullet"/>
      <w:lvlText w:val="●"/>
      <w:lvlJc w:val="left"/>
      <w:pPr>
        <w:ind w:left="5040" w:hanging="360"/>
      </w:pPr>
      <w:rPr>
        <w:rFonts w:ascii="Noto Sans Symbols" w:eastAsia="Noto Sans Symbols" w:hAnsi="Noto Sans Symbols" w:cs="Noto Sans Symbols"/>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Noto Sans Symbols" w:eastAsia="Noto Sans Symbols" w:hAnsi="Noto Sans Symbols" w:cs="Noto Sans Symbols"/>
      </w:rPr>
    </w:lvl>
  </w:abstractNum>
  <w:num w:numId="1" w16cid:durableId="636491357">
    <w:abstractNumId w:val="1"/>
  </w:num>
  <w:num w:numId="2" w16cid:durableId="96369649">
    <w:abstractNumId w:val="3"/>
  </w:num>
  <w:num w:numId="3" w16cid:durableId="2087603606">
    <w:abstractNumId w:val="0"/>
  </w:num>
  <w:num w:numId="4" w16cid:durableId="215941410">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210"/>
  <w:embedTrueTypeFonts/>
  <w:proofState w:spelling="clean" w:grammar="clean"/>
  <w:defaultTabStop w:val="720"/>
  <w:hyphenationZone w:val="283"/>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03EBA"/>
    <w:rsid w:val="00103EBA"/>
    <w:rsid w:val="002006E6"/>
    <w:rsid w:val="0043139F"/>
    <w:rsid w:val="009301D2"/>
    <w:rsid w:val="009F303D"/>
    <w:rsid w:val="00C56C2D"/>
    <w:rsid w:val="00C82421"/>
    <w:rsid w:val="00E76C80"/>
  </w:rsids>
  <m:mathPr>
    <m:mathFont m:val="Cambria Math"/>
    <m:brkBin m:val="before"/>
    <m:brkBinSub m:val="--"/>
    <m:smallFrac m:val="0"/>
    <m:dispDef/>
    <m:lMargin m:val="0"/>
    <m:rMargin m:val="0"/>
    <m:defJc m:val="centerGroup"/>
    <m:wrapIndent m:val="1440"/>
    <m:intLim m:val="subSup"/>
    <m:naryLim m:val="undOvr"/>
  </m:mathPr>
  <w:themeFontLang w:val="it-IT"/>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9529480"/>
  <w15:docId w15:val="{862E204D-49C3-6E42-9164-5B9B58E74F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Calibri"/>
        <w:lang w:val="it" w:eastAsia="it-IT"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e">
    <w:name w:val="Normal"/>
    <w:qFormat/>
  </w:style>
  <w:style w:type="paragraph" w:styleId="Titolo1">
    <w:name w:val="heading 1"/>
    <w:basedOn w:val="Normale"/>
    <w:next w:val="Normale"/>
    <w:uiPriority w:val="9"/>
    <w:qFormat/>
    <w:pPr>
      <w:keepNext/>
      <w:keepLines/>
      <w:spacing w:before="240" w:after="0"/>
      <w:outlineLvl w:val="0"/>
    </w:pPr>
    <w:rPr>
      <w:b/>
      <w:color w:val="000000"/>
      <w:sz w:val="28"/>
      <w:szCs w:val="28"/>
    </w:rPr>
  </w:style>
  <w:style w:type="paragraph" w:styleId="Titolo2">
    <w:name w:val="heading 2"/>
    <w:basedOn w:val="Normale"/>
    <w:next w:val="Normale"/>
    <w:uiPriority w:val="9"/>
    <w:semiHidden/>
    <w:unhideWhenUsed/>
    <w:qFormat/>
    <w:pPr>
      <w:keepNext/>
      <w:keepLines/>
      <w:spacing w:after="0"/>
      <w:ind w:left="4188" w:right="142" w:hanging="360"/>
      <w:outlineLvl w:val="1"/>
    </w:pPr>
    <w:rPr>
      <w:b/>
      <w:sz w:val="24"/>
      <w:szCs w:val="24"/>
    </w:rPr>
  </w:style>
  <w:style w:type="paragraph" w:styleId="Titolo3">
    <w:name w:val="heading 3"/>
    <w:basedOn w:val="Normale"/>
    <w:next w:val="Normale"/>
    <w:uiPriority w:val="9"/>
    <w:semiHidden/>
    <w:unhideWhenUsed/>
    <w:qFormat/>
    <w:pPr>
      <w:keepNext/>
      <w:keepLines/>
      <w:spacing w:before="40" w:after="0"/>
      <w:outlineLvl w:val="2"/>
    </w:pPr>
    <w:rPr>
      <w:color w:val="1F3763"/>
      <w:sz w:val="24"/>
      <w:szCs w:val="24"/>
    </w:rPr>
  </w:style>
  <w:style w:type="paragraph" w:styleId="Titolo4">
    <w:name w:val="heading 4"/>
    <w:basedOn w:val="Normale"/>
    <w:next w:val="Normale"/>
    <w:uiPriority w:val="9"/>
    <w:semiHidden/>
    <w:unhideWhenUsed/>
    <w:qFormat/>
    <w:pPr>
      <w:keepNext/>
      <w:keepLines/>
      <w:spacing w:before="240" w:after="40"/>
      <w:outlineLvl w:val="3"/>
    </w:pPr>
    <w:rPr>
      <w:b/>
      <w:sz w:val="24"/>
      <w:szCs w:val="24"/>
    </w:rPr>
  </w:style>
  <w:style w:type="paragraph" w:styleId="Titolo5">
    <w:name w:val="heading 5"/>
    <w:basedOn w:val="Normale"/>
    <w:next w:val="Normale"/>
    <w:uiPriority w:val="9"/>
    <w:semiHidden/>
    <w:unhideWhenUsed/>
    <w:qFormat/>
    <w:pPr>
      <w:keepNext/>
      <w:keepLines/>
      <w:spacing w:before="220" w:after="40"/>
      <w:outlineLvl w:val="4"/>
    </w:pPr>
    <w:rPr>
      <w:b/>
      <w:sz w:val="22"/>
      <w:szCs w:val="22"/>
    </w:rPr>
  </w:style>
  <w:style w:type="paragraph" w:styleId="Titolo6">
    <w:name w:val="heading 6"/>
    <w:basedOn w:val="Normale"/>
    <w:next w:val="Normale"/>
    <w:uiPriority w:val="9"/>
    <w:semiHidden/>
    <w:unhideWhenUsed/>
    <w:qFormat/>
    <w:pPr>
      <w:keepNext/>
      <w:keepLines/>
      <w:spacing w:before="200" w:after="40"/>
      <w:outlineLvl w:val="5"/>
    </w:pPr>
    <w:rPr>
      <w:b/>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table" w:customStyle="1" w:styleId="TableNormal">
    <w:name w:val="TableNormal"/>
    <w:tblPr>
      <w:tblCellMar>
        <w:top w:w="0" w:type="dxa"/>
        <w:left w:w="0" w:type="dxa"/>
        <w:bottom w:w="0" w:type="dxa"/>
        <w:right w:w="0" w:type="dxa"/>
      </w:tblCellMar>
    </w:tblPr>
  </w:style>
  <w:style w:type="paragraph" w:styleId="Titolo">
    <w:name w:val="Title"/>
    <w:basedOn w:val="Normale"/>
    <w:next w:val="Normale"/>
    <w:uiPriority w:val="10"/>
    <w:qFormat/>
    <w:pPr>
      <w:keepNext/>
      <w:keepLines/>
      <w:spacing w:before="480" w:after="120"/>
    </w:pPr>
    <w:rPr>
      <w:b/>
      <w:sz w:val="72"/>
      <w:szCs w:val="72"/>
    </w:rPr>
  </w:style>
  <w:style w:type="character" w:customStyle="1" w:styleId="Titolo1Carattere">
    <w:name w:val="Titolo 1 Carattere"/>
    <w:uiPriority w:val="9"/>
    <w:rsid w:val="00E154DF"/>
    <w:rPr>
      <w:rFonts w:eastAsia="Times New Roman" w:cs="Times New Roman"/>
      <w:b/>
      <w:color w:val="000000"/>
      <w:sz w:val="28"/>
      <w:szCs w:val="32"/>
      <w:lang w:eastAsia="it-IT"/>
    </w:rPr>
  </w:style>
  <w:style w:type="paragraph" w:styleId="Titolosommario">
    <w:name w:val="TOC Heading"/>
    <w:uiPriority w:val="39"/>
    <w:unhideWhenUsed/>
    <w:qFormat/>
    <w:rsid w:val="000173A1"/>
  </w:style>
  <w:style w:type="paragraph" w:styleId="Paragrafoelenco">
    <w:name w:val="List Paragraph"/>
    <w:link w:val="ParagrafoelencoCarattere"/>
    <w:uiPriority w:val="34"/>
    <w:qFormat/>
    <w:rsid w:val="000173A1"/>
    <w:pPr>
      <w:spacing w:after="200" w:line="240" w:lineRule="auto"/>
      <w:ind w:left="720"/>
      <w:contextualSpacing/>
    </w:pPr>
    <w:rPr>
      <w:rFonts w:eastAsia="Cambria"/>
      <w:szCs w:val="24"/>
    </w:rPr>
  </w:style>
  <w:style w:type="character" w:customStyle="1" w:styleId="ParagrafoelencoCarattere">
    <w:name w:val="Paragrafo elenco Carattere"/>
    <w:link w:val="Paragrafoelenco"/>
    <w:uiPriority w:val="34"/>
    <w:qFormat/>
    <w:rsid w:val="000173A1"/>
    <w:rPr>
      <w:rFonts w:eastAsia="Cambria" w:cs="Times New Roman"/>
      <w:szCs w:val="24"/>
    </w:rPr>
  </w:style>
  <w:style w:type="character" w:customStyle="1" w:styleId="Titolo2Carattere">
    <w:name w:val="Titolo 2 Carattere"/>
    <w:uiPriority w:val="9"/>
    <w:rsid w:val="00C016B4"/>
    <w:rPr>
      <w:rFonts w:ascii="Calibri Light" w:eastAsia="Times New Roman" w:hAnsi="Calibri Light" w:cs="Times New Roman"/>
      <w:b/>
      <w:sz w:val="24"/>
      <w:szCs w:val="24"/>
    </w:rPr>
  </w:style>
  <w:style w:type="table" w:styleId="Grigliatabella">
    <w:name w:val="Table Grid"/>
    <w:basedOn w:val="Tabellanormale"/>
    <w:uiPriority w:val="39"/>
    <w:rsid w:val="00E154D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stofumetto">
    <w:name w:val="Balloon Text"/>
    <w:link w:val="TestofumettoCarattere"/>
    <w:uiPriority w:val="99"/>
    <w:semiHidden/>
    <w:unhideWhenUsed/>
    <w:rsid w:val="00D26585"/>
    <w:pPr>
      <w:spacing w:after="0" w:line="240" w:lineRule="auto"/>
    </w:pPr>
    <w:rPr>
      <w:rFonts w:ascii="Segoe UI" w:hAnsi="Segoe UI" w:cs="Segoe UI"/>
      <w:sz w:val="18"/>
      <w:szCs w:val="18"/>
    </w:rPr>
  </w:style>
  <w:style w:type="character" w:customStyle="1" w:styleId="TestofumettoCarattere">
    <w:name w:val="Testo fumetto Carattere"/>
    <w:link w:val="Testofumetto"/>
    <w:uiPriority w:val="99"/>
    <w:semiHidden/>
    <w:rsid w:val="00D26585"/>
    <w:rPr>
      <w:rFonts w:ascii="Segoe UI" w:hAnsi="Segoe UI" w:cs="Segoe UI"/>
      <w:sz w:val="18"/>
      <w:szCs w:val="18"/>
    </w:rPr>
  </w:style>
  <w:style w:type="character" w:customStyle="1" w:styleId="Titolo3Carattere">
    <w:name w:val="Titolo 3 Carattere"/>
    <w:uiPriority w:val="9"/>
    <w:rsid w:val="00C101B3"/>
    <w:rPr>
      <w:rFonts w:ascii="Calibri Light" w:eastAsia="Times New Roman" w:hAnsi="Calibri Light" w:cs="Times New Roman"/>
      <w:color w:val="1F3763"/>
      <w:sz w:val="24"/>
      <w:szCs w:val="24"/>
    </w:rPr>
  </w:style>
  <w:style w:type="paragraph" w:styleId="Intestazione">
    <w:name w:val="header"/>
    <w:link w:val="IntestazioneCarattere"/>
    <w:uiPriority w:val="99"/>
    <w:unhideWhenUsed/>
    <w:rsid w:val="00001E76"/>
    <w:pPr>
      <w:tabs>
        <w:tab w:val="center" w:pos="4819"/>
        <w:tab w:val="right" w:pos="9638"/>
      </w:tabs>
      <w:spacing w:after="0" w:line="240" w:lineRule="auto"/>
    </w:pPr>
  </w:style>
  <w:style w:type="character" w:customStyle="1" w:styleId="IntestazioneCarattere">
    <w:name w:val="Intestazione Carattere"/>
    <w:link w:val="Intestazione"/>
    <w:uiPriority w:val="99"/>
    <w:rsid w:val="00001E76"/>
    <w:rPr>
      <w:rFonts w:ascii="Calibri Light" w:hAnsi="Calibri Light"/>
    </w:rPr>
  </w:style>
  <w:style w:type="paragraph" w:styleId="Pidipagina">
    <w:name w:val="footer"/>
    <w:link w:val="PidipaginaCarattere"/>
    <w:uiPriority w:val="99"/>
    <w:unhideWhenUsed/>
    <w:rsid w:val="00001E76"/>
    <w:pPr>
      <w:tabs>
        <w:tab w:val="center" w:pos="4819"/>
        <w:tab w:val="right" w:pos="9638"/>
      </w:tabs>
      <w:spacing w:after="0" w:line="240" w:lineRule="auto"/>
    </w:pPr>
  </w:style>
  <w:style w:type="character" w:customStyle="1" w:styleId="PidipaginaCarattere">
    <w:name w:val="Piè di pagina Carattere"/>
    <w:link w:val="Pidipagina"/>
    <w:uiPriority w:val="99"/>
    <w:rsid w:val="00001E76"/>
    <w:rPr>
      <w:rFonts w:ascii="Calibri Light" w:hAnsi="Calibri Light"/>
    </w:rPr>
  </w:style>
  <w:style w:type="paragraph" w:styleId="Testonotaapidipagina">
    <w:name w:val="footnote text"/>
    <w:link w:val="TestonotaapidipaginaCarattere"/>
    <w:uiPriority w:val="99"/>
    <w:rsid w:val="00AB4A89"/>
    <w:pPr>
      <w:spacing w:after="0" w:line="240" w:lineRule="auto"/>
    </w:pPr>
    <w:rPr>
      <w:rFonts w:eastAsia="Cambria"/>
      <w:sz w:val="22"/>
      <w:szCs w:val="24"/>
    </w:rPr>
  </w:style>
  <w:style w:type="character" w:customStyle="1" w:styleId="TestonotaapidipaginaCarattere">
    <w:name w:val="Testo nota a piè di pagina Carattere"/>
    <w:link w:val="Testonotaapidipagina"/>
    <w:uiPriority w:val="99"/>
    <w:rsid w:val="00AB4A89"/>
    <w:rPr>
      <w:rFonts w:ascii="Calibri" w:eastAsia="Cambria" w:hAnsi="Calibri" w:cs="Times New Roman"/>
      <w:sz w:val="22"/>
      <w:szCs w:val="24"/>
    </w:rPr>
  </w:style>
  <w:style w:type="character" w:styleId="Rimandonotaapidipagina">
    <w:name w:val="footnote reference"/>
    <w:rsid w:val="00AB4A89"/>
    <w:rPr>
      <w:vertAlign w:val="superscript"/>
    </w:rPr>
  </w:style>
  <w:style w:type="paragraph" w:styleId="NormaleWeb">
    <w:name w:val="Normal (Web)"/>
    <w:uiPriority w:val="99"/>
    <w:rsid w:val="00AB4A89"/>
    <w:pPr>
      <w:spacing w:after="200" w:line="240" w:lineRule="auto"/>
    </w:pPr>
    <w:rPr>
      <w:rFonts w:ascii="Times New Roman" w:eastAsia="Cambria" w:hAnsi="Times New Roman"/>
      <w:sz w:val="22"/>
      <w:szCs w:val="24"/>
    </w:rPr>
  </w:style>
  <w:style w:type="paragraph" w:styleId="Rientrocorpodeltesto3">
    <w:name w:val="Body Text Indent 3"/>
    <w:link w:val="Rientrocorpodeltesto3Carattere"/>
    <w:rsid w:val="00396D90"/>
    <w:pPr>
      <w:overflowPunct w:val="0"/>
      <w:autoSpaceDE w:val="0"/>
      <w:autoSpaceDN w:val="0"/>
      <w:adjustRightInd w:val="0"/>
      <w:spacing w:after="120" w:line="240" w:lineRule="auto"/>
      <w:ind w:left="283"/>
    </w:pPr>
    <w:rPr>
      <w:rFonts w:ascii="Arial" w:eastAsia="Times New Roman" w:hAnsi="Arial"/>
      <w:noProof/>
      <w:sz w:val="16"/>
      <w:szCs w:val="16"/>
    </w:rPr>
  </w:style>
  <w:style w:type="character" w:customStyle="1" w:styleId="Rientrocorpodeltesto3Carattere">
    <w:name w:val="Rientro corpo del testo 3 Carattere"/>
    <w:link w:val="Rientrocorpodeltesto3"/>
    <w:rsid w:val="00396D90"/>
    <w:rPr>
      <w:rFonts w:eastAsia="Times New Roman" w:cs="Times New Roman"/>
      <w:noProof/>
      <w:sz w:val="16"/>
      <w:szCs w:val="16"/>
      <w:lang w:eastAsia="it-IT"/>
    </w:rPr>
  </w:style>
  <w:style w:type="paragraph" w:customStyle="1" w:styleId="Normale2">
    <w:name w:val="Normale2"/>
    <w:link w:val="Normale2Carattere"/>
    <w:rsid w:val="00360E60"/>
    <w:pPr>
      <w:widowControl w:val="0"/>
      <w:spacing w:line="360" w:lineRule="auto"/>
      <w:ind w:left="454"/>
      <w:jc w:val="both"/>
    </w:pPr>
    <w:rPr>
      <w:rFonts w:eastAsia="Times New Roman" w:cs="Arial"/>
      <w:sz w:val="24"/>
      <w:szCs w:val="24"/>
    </w:rPr>
  </w:style>
  <w:style w:type="character" w:customStyle="1" w:styleId="Normale2Carattere">
    <w:name w:val="Normale2 Carattere"/>
    <w:link w:val="Normale2"/>
    <w:rsid w:val="00360E60"/>
    <w:rPr>
      <w:rFonts w:eastAsia="Times New Roman" w:cs="Arial"/>
      <w:sz w:val="24"/>
      <w:szCs w:val="24"/>
      <w:lang w:eastAsia="it-IT"/>
    </w:rPr>
  </w:style>
  <w:style w:type="character" w:styleId="Collegamentoipertestuale">
    <w:name w:val="Hyperlink"/>
    <w:uiPriority w:val="99"/>
    <w:rsid w:val="003335DE"/>
    <w:rPr>
      <w:color w:val="0000FF"/>
      <w:u w:val="single"/>
    </w:rPr>
  </w:style>
  <w:style w:type="character" w:customStyle="1" w:styleId="Menzionenonrisolta1">
    <w:name w:val="Menzione non risolta1"/>
    <w:uiPriority w:val="99"/>
    <w:semiHidden/>
    <w:unhideWhenUsed/>
    <w:rsid w:val="003335DE"/>
    <w:rPr>
      <w:color w:val="605E5C"/>
      <w:shd w:val="clear" w:color="auto" w:fill="E1DFDD"/>
    </w:rPr>
  </w:style>
  <w:style w:type="paragraph" w:styleId="Sommario1">
    <w:name w:val="toc 1"/>
    <w:autoRedefine/>
    <w:uiPriority w:val="39"/>
    <w:unhideWhenUsed/>
    <w:rsid w:val="00911A0C"/>
    <w:pPr>
      <w:tabs>
        <w:tab w:val="left" w:pos="426"/>
        <w:tab w:val="right" w:leader="dot" w:pos="9629"/>
      </w:tabs>
      <w:spacing w:after="100"/>
    </w:pPr>
  </w:style>
  <w:style w:type="paragraph" w:styleId="Sommario2">
    <w:name w:val="toc 2"/>
    <w:autoRedefine/>
    <w:uiPriority w:val="39"/>
    <w:unhideWhenUsed/>
    <w:rsid w:val="00911A0C"/>
    <w:pPr>
      <w:spacing w:after="100"/>
      <w:ind w:left="200"/>
    </w:pPr>
  </w:style>
  <w:style w:type="paragraph" w:styleId="Nessunaspaziatura">
    <w:name w:val="No Spacing"/>
    <w:uiPriority w:val="1"/>
    <w:qFormat/>
    <w:rsid w:val="00F12A48"/>
    <w:rPr>
      <w:rFonts w:ascii="Calibri Light" w:hAnsi="Calibri Light"/>
      <w:szCs w:val="22"/>
      <w:lang w:eastAsia="en-US"/>
    </w:rPr>
  </w:style>
  <w:style w:type="character" w:customStyle="1" w:styleId="Menzionenonrisolta2">
    <w:name w:val="Menzione non risolta2"/>
    <w:uiPriority w:val="99"/>
    <w:semiHidden/>
    <w:unhideWhenUsed/>
    <w:rsid w:val="00BB1B8A"/>
    <w:rPr>
      <w:color w:val="605E5C"/>
      <w:shd w:val="clear" w:color="auto" w:fill="E1DFDD"/>
    </w:rPr>
  </w:style>
  <w:style w:type="character" w:styleId="Rimandocommento">
    <w:name w:val="annotation reference"/>
    <w:uiPriority w:val="99"/>
    <w:semiHidden/>
    <w:unhideWhenUsed/>
    <w:rsid w:val="00E35411"/>
    <w:rPr>
      <w:sz w:val="16"/>
      <w:szCs w:val="16"/>
    </w:rPr>
  </w:style>
  <w:style w:type="paragraph" w:styleId="Testocommento">
    <w:name w:val="annotation text"/>
    <w:link w:val="TestocommentoCarattere"/>
    <w:uiPriority w:val="99"/>
    <w:unhideWhenUsed/>
    <w:rsid w:val="00E35411"/>
    <w:pPr>
      <w:spacing w:line="240" w:lineRule="auto"/>
    </w:pPr>
  </w:style>
  <w:style w:type="character" w:customStyle="1" w:styleId="TestocommentoCarattere">
    <w:name w:val="Testo commento Carattere"/>
    <w:link w:val="Testocommento"/>
    <w:uiPriority w:val="99"/>
    <w:rsid w:val="00E35411"/>
    <w:rPr>
      <w:rFonts w:ascii="Calibri Light" w:hAnsi="Calibri Light"/>
      <w:szCs w:val="20"/>
    </w:rPr>
  </w:style>
  <w:style w:type="paragraph" w:styleId="Soggettocommento">
    <w:name w:val="annotation subject"/>
    <w:basedOn w:val="Testocommento"/>
    <w:next w:val="Testocommento"/>
    <w:link w:val="SoggettocommentoCarattere"/>
    <w:uiPriority w:val="99"/>
    <w:semiHidden/>
    <w:unhideWhenUsed/>
    <w:rsid w:val="00E35411"/>
    <w:rPr>
      <w:b/>
      <w:bCs/>
    </w:rPr>
  </w:style>
  <w:style w:type="character" w:customStyle="1" w:styleId="SoggettocommentoCarattere">
    <w:name w:val="Soggetto commento Carattere"/>
    <w:link w:val="Soggettocommento"/>
    <w:uiPriority w:val="99"/>
    <w:semiHidden/>
    <w:rsid w:val="00E35411"/>
    <w:rPr>
      <w:rFonts w:ascii="Calibri Light" w:hAnsi="Calibri Light"/>
      <w:b/>
      <w:bCs/>
      <w:szCs w:val="20"/>
    </w:rPr>
  </w:style>
  <w:style w:type="paragraph" w:styleId="Revisione">
    <w:name w:val="Revision"/>
    <w:hidden/>
    <w:uiPriority w:val="99"/>
    <w:semiHidden/>
    <w:rsid w:val="00CF160F"/>
    <w:rPr>
      <w:rFonts w:ascii="Calibri Light" w:hAnsi="Calibri Light"/>
      <w:szCs w:val="22"/>
      <w:lang w:eastAsia="en-US"/>
    </w:rPr>
  </w:style>
  <w:style w:type="character" w:customStyle="1" w:styleId="Menzionenonrisolta3">
    <w:name w:val="Menzione non risolta3"/>
    <w:uiPriority w:val="99"/>
    <w:semiHidden/>
    <w:unhideWhenUsed/>
    <w:rsid w:val="00401467"/>
    <w:rPr>
      <w:color w:val="605E5C"/>
      <w:shd w:val="clear" w:color="auto" w:fill="E1DFDD"/>
    </w:rPr>
  </w:style>
  <w:style w:type="character" w:styleId="Enfasigrassetto">
    <w:name w:val="Strong"/>
    <w:uiPriority w:val="22"/>
    <w:qFormat/>
    <w:rsid w:val="00260A7E"/>
    <w:rPr>
      <w:b/>
      <w:bCs/>
    </w:rPr>
  </w:style>
  <w:style w:type="character" w:customStyle="1" w:styleId="Menzionenonrisolta4">
    <w:name w:val="Menzione non risolta4"/>
    <w:uiPriority w:val="99"/>
    <w:semiHidden/>
    <w:unhideWhenUsed/>
    <w:rsid w:val="00344B15"/>
    <w:rPr>
      <w:color w:val="605E5C"/>
      <w:shd w:val="clear" w:color="auto" w:fill="E1DFDD"/>
    </w:rPr>
  </w:style>
  <w:style w:type="table" w:customStyle="1" w:styleId="Grigliatabella1">
    <w:name w:val="Griglia tabella1"/>
    <w:basedOn w:val="Tabellanormale"/>
    <w:next w:val="Grigliatabella"/>
    <w:uiPriority w:val="39"/>
    <w:rsid w:val="009C1337"/>
    <w:pPr>
      <w:spacing w:before="6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efault">
    <w:name w:val="Default"/>
    <w:rsid w:val="009C1337"/>
    <w:pPr>
      <w:autoSpaceDE w:val="0"/>
      <w:autoSpaceDN w:val="0"/>
      <w:adjustRightInd w:val="0"/>
    </w:pPr>
    <w:rPr>
      <w:color w:val="000000"/>
      <w:sz w:val="24"/>
      <w:szCs w:val="24"/>
    </w:rPr>
  </w:style>
  <w:style w:type="character" w:customStyle="1" w:styleId="Menzionenonrisolta5">
    <w:name w:val="Menzione non risolta5"/>
    <w:uiPriority w:val="99"/>
    <w:semiHidden/>
    <w:unhideWhenUsed/>
    <w:rsid w:val="005571C6"/>
    <w:rPr>
      <w:color w:val="605E5C"/>
      <w:shd w:val="clear" w:color="auto" w:fill="E1DFDD"/>
    </w:rPr>
  </w:style>
  <w:style w:type="character" w:customStyle="1" w:styleId="Menzionenonrisolta6">
    <w:name w:val="Menzione non risolta6"/>
    <w:uiPriority w:val="99"/>
    <w:semiHidden/>
    <w:unhideWhenUsed/>
    <w:rsid w:val="00B85D16"/>
    <w:rPr>
      <w:color w:val="605E5C"/>
      <w:shd w:val="clear" w:color="auto" w:fill="E1DFDD"/>
    </w:rPr>
  </w:style>
  <w:style w:type="character" w:styleId="Collegamentovisitato">
    <w:name w:val="FollowedHyperlink"/>
    <w:uiPriority w:val="99"/>
    <w:semiHidden/>
    <w:unhideWhenUsed/>
    <w:rsid w:val="005B3308"/>
    <w:rPr>
      <w:color w:val="954F72"/>
      <w:u w:val="single"/>
    </w:rPr>
  </w:style>
  <w:style w:type="character" w:customStyle="1" w:styleId="Menzionenonrisolta7">
    <w:name w:val="Menzione non risolta7"/>
    <w:basedOn w:val="Carpredefinitoparagrafo"/>
    <w:uiPriority w:val="99"/>
    <w:semiHidden/>
    <w:unhideWhenUsed/>
    <w:rsid w:val="009C51FE"/>
    <w:rPr>
      <w:color w:val="605E5C"/>
      <w:shd w:val="clear" w:color="auto" w:fill="E1DFDD"/>
    </w:rPr>
  </w:style>
  <w:style w:type="table" w:customStyle="1" w:styleId="Grigliatabella2">
    <w:name w:val="Griglia tabella2"/>
    <w:basedOn w:val="Tabellanormale"/>
    <w:next w:val="Grigliatabella"/>
    <w:uiPriority w:val="39"/>
    <w:rsid w:val="00456E8A"/>
    <w:rPr>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Enfasicorsivo">
    <w:name w:val="Emphasis"/>
    <w:basedOn w:val="Carpredefinitoparagrafo"/>
    <w:uiPriority w:val="20"/>
    <w:qFormat/>
    <w:rsid w:val="00E33FAF"/>
    <w:rPr>
      <w:i/>
      <w:iCs/>
    </w:rPr>
  </w:style>
  <w:style w:type="paragraph" w:styleId="Sottotitolo">
    <w:name w:val="Subtitle"/>
    <w:basedOn w:val="Normale"/>
    <w:next w:val="Normale"/>
    <w:uiPriority w:val="11"/>
    <w:qFormat/>
    <w:pPr>
      <w:keepNext/>
      <w:keepLines/>
      <w:spacing w:before="360" w:after="80"/>
    </w:pPr>
    <w:rPr>
      <w:rFonts w:ascii="Georgia" w:eastAsia="Georgia" w:hAnsi="Georgia" w:cs="Georgia"/>
      <w:i/>
      <w:color w:val="666666"/>
      <w:sz w:val="48"/>
      <w:szCs w:val="48"/>
    </w:rPr>
  </w:style>
  <w:style w:type="table" w:customStyle="1" w:styleId="a">
    <w:basedOn w:val="TableNormal"/>
    <w:tblPr>
      <w:tblStyleRowBandSize w:val="1"/>
      <w:tblStyleColBandSize w:val="1"/>
      <w:tblCellMar>
        <w:left w:w="115" w:type="dxa"/>
        <w:right w:w="115" w:type="dxa"/>
      </w:tblCellMar>
    </w:tblPr>
  </w:style>
  <w:style w:type="table" w:customStyle="1" w:styleId="a0">
    <w:basedOn w:val="TableNormal"/>
    <w:tblPr>
      <w:tblStyleRowBandSize w:val="1"/>
      <w:tblStyleColBandSize w:val="1"/>
      <w:tblCellMar>
        <w:left w:w="108" w:type="dxa"/>
        <w:right w:w="108" w:type="dxa"/>
      </w:tblCellMar>
    </w:tblPr>
  </w:style>
  <w:style w:type="table" w:customStyle="1" w:styleId="a1">
    <w:basedOn w:val="TableNormal"/>
    <w:tblPr>
      <w:tblStyleRowBandSize w:val="1"/>
      <w:tblStyleColBandSize w:val="1"/>
      <w:tblCellMar>
        <w:left w:w="108" w:type="dxa"/>
        <w:right w:w="108" w:type="dxa"/>
      </w:tblCellMar>
    </w:tblPr>
  </w:style>
  <w:style w:type="table" w:customStyle="1" w:styleId="a2">
    <w:basedOn w:val="TableNormal"/>
    <w:tblPr>
      <w:tblStyleRowBandSize w:val="1"/>
      <w:tblStyleColBandSize w:val="1"/>
      <w:tblCellMar>
        <w:left w:w="108" w:type="dxa"/>
        <w:right w:w="108" w:type="dxa"/>
      </w:tblCellMar>
    </w:tblPr>
  </w:style>
  <w:style w:type="table" w:customStyle="1" w:styleId="a3">
    <w:basedOn w:val="TableNormal"/>
    <w:tblPr>
      <w:tblStyleRowBandSize w:val="1"/>
      <w:tblStyleColBandSize w:val="1"/>
      <w:tblCellMar>
        <w:left w:w="108" w:type="dxa"/>
        <w:right w:w="108" w:type="dxa"/>
      </w:tblCellMar>
    </w:tblPr>
  </w:style>
  <w:style w:type="table" w:customStyle="1" w:styleId="a4">
    <w:basedOn w:val="TableNormal"/>
    <w:tblPr>
      <w:tblStyleRowBandSize w:val="1"/>
      <w:tblStyleColBandSize w:val="1"/>
      <w:tblCellMar>
        <w:left w:w="108" w:type="dxa"/>
        <w:right w:w="108" w:type="dxa"/>
      </w:tblCellMar>
    </w:tblPr>
  </w:style>
  <w:style w:type="table" w:customStyle="1" w:styleId="a5">
    <w:basedOn w:val="TableNormal"/>
    <w:tblPr>
      <w:tblStyleRowBandSize w:val="1"/>
      <w:tblStyleColBandSize w:val="1"/>
      <w:tblCellMar>
        <w:left w:w="108" w:type="dxa"/>
        <w:right w:w="108" w:type="dxa"/>
      </w:tblCellMar>
    </w:tblPr>
  </w:style>
  <w:style w:type="table" w:customStyle="1" w:styleId="a6">
    <w:basedOn w:val="TableNormal"/>
    <w:tblPr>
      <w:tblStyleRowBandSize w:val="1"/>
      <w:tblStyleColBandSize w:val="1"/>
      <w:tblCellMar>
        <w:left w:w="108" w:type="dxa"/>
        <w:right w:w="108" w:type="dxa"/>
      </w:tblCellMar>
    </w:tblPr>
  </w:style>
  <w:style w:type="table" w:customStyle="1" w:styleId="a7">
    <w:basedOn w:val="TableNormal"/>
    <w:tblPr>
      <w:tblStyleRowBandSize w:val="1"/>
      <w:tblStyleColBandSize w:val="1"/>
      <w:tblCellMar>
        <w:left w:w="115" w:type="dxa"/>
        <w:right w:w="115" w:type="dxa"/>
      </w:tblCellMar>
    </w:tblPr>
  </w:style>
  <w:style w:type="table" w:customStyle="1" w:styleId="a8">
    <w:basedOn w:val="TableNormal"/>
    <w:tblPr>
      <w:tblStyleRowBandSize w:val="1"/>
      <w:tblStyleColBandSize w:val="1"/>
      <w:tblCellMar>
        <w:left w:w="115" w:type="dxa"/>
        <w:right w:w="115" w:type="dxa"/>
      </w:tblCellMar>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https://eur-lex.europa.eu/legal-content/IT/TXT/?uri=CELEX%3A52021XC0218%2801%29" TargetMode="External"/><Relationship Id="rId18" Type="http://schemas.openxmlformats.org/officeDocument/2006/relationships/hyperlink" Target="https://eur-lex.europa.eu/legal-content/IT/TXT/?uri=OJ%3AL_202302486"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ettings" Target="settings.xml"/><Relationship Id="rId12" Type="http://schemas.openxmlformats.org/officeDocument/2006/relationships/hyperlink" Target="https://eur-lex.europa.eu/legal-content/IT/TXT/?uri=CELEX%3A52021XC0218%2801%29" TargetMode="External"/><Relationship Id="rId17" Type="http://schemas.openxmlformats.org/officeDocument/2006/relationships/hyperlink" Target="https://eur-lex.europa.eu/legal-content/IT/TXT/?uri=CELEX%3A32021R2139"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eur-lex.europa.eu/legal-content/IT/TXT/?uri=CELEX%3A52021XC0218%2801%29"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eur-lex.europa.eu/legal-content/IT/TXT/?uri=CELEX%3A52021XC0218%2801%29" TargetMode="External"/><Relationship Id="rId24"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yperlink" Target="https://eur-lex.europa.eu/legal-content/IT/TXT/?uri=CELEX%3A52021XC0218%2801%29" TargetMode="External"/><Relationship Id="rId23"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hyperlink" Target="https://www.regione.umbria.it/documents/18/25335914/ATTUAZIONE+PRINCIPIO/f85b2745-05a6-46c6-af3f-407bba9094ab"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eur-lex.europa.eu/legal-content/IT/TXT/?uri=CELEX%3A52021XC0218%2801%29" TargetMode="External"/><Relationship Id="rId22" Type="http://schemas.openxmlformats.org/officeDocument/2006/relationships/header" Target="header2.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20" Type="http://schemas.openxmlformats.org/officeDocument/2006/relationships/font" Target="fonts/font20.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19" Type="http://schemas.openxmlformats.org/officeDocument/2006/relationships/font" Target="fonts/font19.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footer1.xml.rels><?xml version="1.0" encoding="UTF-8" standalone="yes"?>
<Relationships xmlns="http://schemas.openxmlformats.org/package/2006/relationships"><Relationship Id="rId1" Type="http://schemas.openxmlformats.org/officeDocument/2006/relationships/image" Target="media/image2.png"/></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10F2CCC12E867E449D111979A6CFCEF6" ma:contentTypeVersion="11" ma:contentTypeDescription="Creare un nuovo documento." ma:contentTypeScope="" ma:versionID="639f35bd77b9a1000748af9b48b7d1c7">
  <xsd:schema xmlns:xsd="http://www.w3.org/2001/XMLSchema" xmlns:xs="http://www.w3.org/2001/XMLSchema" xmlns:p="http://schemas.microsoft.com/office/2006/metadata/properties" xmlns:ns2="beb29cde-4efc-41b1-b4c6-4560cc787081" targetNamespace="http://schemas.microsoft.com/office/2006/metadata/properties" ma:root="true" ma:fieldsID="b4b00c9cae73e77bb437bceb35a8a454" ns2:_="">
    <xsd:import namespace="beb29cde-4efc-41b1-b4c6-4560cc78708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b29cde-4efc-41b1-b4c6-4560cc78708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Tag immagine" ma:readOnly="false" ma:fieldId="{5cf76f15-5ced-4ddc-b409-7134ff3c332f}" ma:taxonomyMulti="true" ma:sspId="362f017e-9f2d-41c4-8715-b264fee0901f"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iDe86MOHnNcpPMjjxbrhCAE7TYyA==">CgMxLjAyDmguYzMzM3ppcnU4ODE3Mg5oLnowNnh1NGI1MGpwcTgAciExbnJnRS1YVEhIcWpMVnFjVFQ0VUQ4d19nRUhoaWdqMVM=</go:docsCustomData>
</go:gDocsCustomXmlDataStorage>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eb29cde-4efc-41b1-b4c6-4560cc78708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EDDA2E-84C0-45FB-9D23-9575737611DA}"/>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D2025D0E-A334-464A-B5BB-90E8D9BB0439}">
  <ds:schemaRefs>
    <ds:schemaRef ds:uri="http://schemas.microsoft.com/office/2006/metadata/properties"/>
    <ds:schemaRef ds:uri="http://schemas.microsoft.com/office/infopath/2007/PartnerControls"/>
    <ds:schemaRef ds:uri="f6856fe0-7775-4730-a592-c6262e6948fc"/>
    <ds:schemaRef ds:uri="836b98a3-e611-41a4-8587-61db1e837c5d"/>
  </ds:schemaRefs>
</ds:datastoreItem>
</file>

<file path=customXml/itemProps4.xml><?xml version="1.0" encoding="utf-8"?>
<ds:datastoreItem xmlns:ds="http://schemas.openxmlformats.org/officeDocument/2006/customXml" ds:itemID="{A260EE98-41F2-4C40-BC59-59A4627D0D7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7</Pages>
  <Words>2120</Words>
  <Characters>12089</Characters>
  <Application>Microsoft Office Word</Application>
  <DocSecurity>0</DocSecurity>
  <Lines>100</Lines>
  <Paragraphs>28</Paragraphs>
  <ScaleCrop>false</ScaleCrop>
  <HeadingPairs>
    <vt:vector size="2" baseType="variant">
      <vt:variant>
        <vt:lpstr>Titolo</vt:lpstr>
      </vt:variant>
      <vt:variant>
        <vt:i4>1</vt:i4>
      </vt:variant>
    </vt:vector>
  </HeadingPairs>
  <TitlesOfParts>
    <vt:vector size="1" baseType="lpstr">
      <vt:lpstr/>
    </vt:vector>
  </TitlesOfParts>
  <Company/>
  <LinksUpToDate>false</LinksUpToDate>
  <CharactersWithSpaces>14181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Fabio Gargano</dc:creator>
  <cp:lastModifiedBy>Anna Maria Candela</cp:lastModifiedBy>
  <cp:revision>2</cp:revision>
  <dcterms:created xsi:type="dcterms:W3CDTF">2025-09-04T15:39:00Z</dcterms:created>
  <dcterms:modified xsi:type="dcterms:W3CDTF">2025-09-04T15:39:00Z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0x01010010F2CCC12E867E449D111979A6CFCEF6</vt:lpwstr>
  </property>
  <property fmtid="{D5CDD505-2E9C-101B-9397-08002B2CF9AE}" pid="3" name="MediaServiceImageTags">
    <vt:lpwstr/>
  </property>
</Properties>
</file>